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4"/>
  </p:notesMasterIdLst>
  <p:handoutMasterIdLst>
    <p:handoutMasterId r:id="rId35"/>
  </p:handoutMasterIdLst>
  <p:sldIdLst>
    <p:sldId id="319" r:id="rId2"/>
    <p:sldId id="304" r:id="rId3"/>
    <p:sldId id="321" r:id="rId4"/>
    <p:sldId id="320" r:id="rId5"/>
    <p:sldId id="324" r:id="rId6"/>
    <p:sldId id="322" r:id="rId7"/>
    <p:sldId id="323" r:id="rId8"/>
    <p:sldId id="348" r:id="rId9"/>
    <p:sldId id="325" r:id="rId10"/>
    <p:sldId id="326" r:id="rId11"/>
    <p:sldId id="327" r:id="rId12"/>
    <p:sldId id="329" r:id="rId13"/>
    <p:sldId id="328" r:id="rId14"/>
    <p:sldId id="330" r:id="rId15"/>
    <p:sldId id="331" r:id="rId16"/>
    <p:sldId id="334" r:id="rId17"/>
    <p:sldId id="332" r:id="rId18"/>
    <p:sldId id="333" r:id="rId19"/>
    <p:sldId id="339" r:id="rId20"/>
    <p:sldId id="335" r:id="rId21"/>
    <p:sldId id="336" r:id="rId22"/>
    <p:sldId id="337" r:id="rId23"/>
    <p:sldId id="338" r:id="rId24"/>
    <p:sldId id="349" r:id="rId25"/>
    <p:sldId id="342" r:id="rId26"/>
    <p:sldId id="343" r:id="rId27"/>
    <p:sldId id="344" r:id="rId28"/>
    <p:sldId id="345" r:id="rId29"/>
    <p:sldId id="346" r:id="rId30"/>
    <p:sldId id="347" r:id="rId31"/>
    <p:sldId id="340" r:id="rId32"/>
    <p:sldId id="341" r:id="rId33"/>
  </p:sldIdLst>
  <p:sldSz cx="9144000" cy="6858000" type="screen4x3"/>
  <p:notesSz cx="6858000" cy="9144000"/>
  <p:defaultTextStyle>
    <a:lvl1pPr marL="0" algn="l" rtl="0" latinLnBrk="0">
      <a:defRPr lang="es-ES" sz="1800" kern="1200">
        <a:solidFill>
          <a:schemeClr val="tx1"/>
        </a:solidFill>
        <a:latin typeface="+mn-lt"/>
        <a:ea typeface="+mn-ea"/>
        <a:cs typeface="+mn-cs"/>
      </a:defRPr>
    </a:lvl1pPr>
    <a:lvl2pPr marL="457200" algn="l" rtl="0" latinLnBrk="0">
      <a:defRPr lang="es-ES" sz="1800" kern="1200">
        <a:solidFill>
          <a:schemeClr val="tx1"/>
        </a:solidFill>
        <a:latin typeface="+mn-lt"/>
        <a:ea typeface="+mn-ea"/>
        <a:cs typeface="+mn-cs"/>
      </a:defRPr>
    </a:lvl2pPr>
    <a:lvl3pPr marL="914400" algn="l" rtl="0" latinLnBrk="0">
      <a:defRPr lang="es-ES" sz="1800" kern="1200">
        <a:solidFill>
          <a:schemeClr val="tx1"/>
        </a:solidFill>
        <a:latin typeface="+mn-lt"/>
        <a:ea typeface="+mn-ea"/>
        <a:cs typeface="+mn-cs"/>
      </a:defRPr>
    </a:lvl3pPr>
    <a:lvl4pPr marL="1371600" algn="l" rtl="0" latinLnBrk="0">
      <a:defRPr lang="es-ES" sz="1800" kern="1200">
        <a:solidFill>
          <a:schemeClr val="tx1"/>
        </a:solidFill>
        <a:latin typeface="+mn-lt"/>
        <a:ea typeface="+mn-ea"/>
        <a:cs typeface="+mn-cs"/>
      </a:defRPr>
    </a:lvl4pPr>
    <a:lvl5pPr marL="1828800" algn="l" rtl="0" latinLnBrk="0">
      <a:defRPr lang="es-ES" sz="1800" kern="1200">
        <a:solidFill>
          <a:schemeClr val="tx1"/>
        </a:solidFill>
        <a:latin typeface="+mn-lt"/>
        <a:ea typeface="+mn-ea"/>
        <a:cs typeface="+mn-cs"/>
      </a:defRPr>
    </a:lvl5pPr>
    <a:lvl6pPr marL="2286000" algn="l" rtl="0" latinLnBrk="0">
      <a:defRPr lang="es-ES" sz="1800" kern="1200">
        <a:solidFill>
          <a:schemeClr val="tx1"/>
        </a:solidFill>
        <a:latin typeface="+mn-lt"/>
        <a:ea typeface="+mn-ea"/>
        <a:cs typeface="+mn-cs"/>
      </a:defRPr>
    </a:lvl6pPr>
    <a:lvl7pPr marL="2743200" algn="l" rtl="0" latinLnBrk="0">
      <a:defRPr lang="es-ES" sz="1800" kern="1200">
        <a:solidFill>
          <a:schemeClr val="tx1"/>
        </a:solidFill>
        <a:latin typeface="+mn-lt"/>
        <a:ea typeface="+mn-ea"/>
        <a:cs typeface="+mn-cs"/>
      </a:defRPr>
    </a:lvl7pPr>
    <a:lvl8pPr marL="3200400" algn="l" rtl="0" latinLnBrk="0">
      <a:defRPr lang="es-ES" sz="1800" kern="1200">
        <a:solidFill>
          <a:schemeClr val="tx1"/>
        </a:solidFill>
        <a:latin typeface="+mn-lt"/>
        <a:ea typeface="+mn-ea"/>
        <a:cs typeface="+mn-cs"/>
      </a:defRPr>
    </a:lvl8pPr>
    <a:lvl9pPr marL="3657600" algn="l" rtl="0" latinLnBrk="0">
      <a:defRPr lang="es-ES"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096"/>
    <a:srgbClr val="6163B2"/>
    <a:srgbClr val="370638"/>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50000" autoAdjust="0"/>
  </p:normalViewPr>
  <p:slideViewPr>
    <p:cSldViewPr>
      <p:cViewPr varScale="1">
        <p:scale>
          <a:sx n="97" d="100"/>
          <a:sy n="97" d="100"/>
        </p:scale>
        <p:origin x="154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latinLnBrk="0">
              <a:defRPr lang="es-ES" sz="1200"/>
            </a:lvl1pPr>
            <a:extLst/>
          </a:lstStyle>
          <a:p>
            <a:endParaRPr lang="es-E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latinLnBrk="0">
              <a:defRPr lang="es-ES" sz="1200"/>
            </a:lvl1pPr>
            <a:extLst/>
          </a:lstStyle>
          <a:p>
            <a:fld id="{68F88C59-319B-4332-9A1D-2A62CFCB00D8}" type="datetimeFigureOut">
              <a:rPr lang="es-ES" smtClean="0"/>
              <a:pPr/>
              <a:t>5/6/20</a:t>
            </a:fld>
            <a:endParaRPr lang="es-E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latinLnBrk="0">
              <a:defRPr lang="es-ES" sz="1200"/>
            </a:lvl1pPr>
            <a:extLst/>
          </a:lstStyle>
          <a:p>
            <a:endParaRPr lang="es-E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latinLnBrk="0">
              <a:defRPr lang="es-ES" sz="1200"/>
            </a:lvl1pPr>
            <a:extLst/>
          </a:lstStyle>
          <a:p>
            <a:fld id="{B16A41B8-7DC3-4DB6-84E4-E105629EAA36}" type="slidenum">
              <a:rPr lang="es-ES" smtClean="0"/>
              <a:pPr/>
              <a:t>‹Nº›</a:t>
            </a:fld>
            <a:endParaRPr lang="es-ES" dirty="0"/>
          </a:p>
        </p:txBody>
      </p:sp>
    </p:spTree>
    <p:extLst>
      <p:ext uri="{BB962C8B-B14F-4D97-AF65-F5344CB8AC3E}">
        <p14:creationId xmlns:p14="http://schemas.microsoft.com/office/powerpoint/2010/main" val="4031990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latinLnBrk="0">
              <a:defRPr lang="es-ES" sz="1200"/>
            </a:lvl1pPr>
            <a:extLst/>
          </a:lstStyle>
          <a:p>
            <a:endParaRPr lang="es-E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latinLnBrk="0">
              <a:defRPr lang="es-ES" sz="1200"/>
            </a:lvl1pPr>
            <a:extLst/>
          </a:lstStyle>
          <a:p>
            <a:fld id="{968B300D-05F0-4B43-940D-46DED5A791AD}" type="datetimeFigureOut">
              <a:rPr lang="es-ES"/>
              <a:pPr/>
              <a:t>5/6/20</a:t>
            </a:fld>
            <a:endParaRPr lang="es-E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s-ES"/>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latinLnBrk="0">
              <a:defRPr lang="es-ES" sz="1200"/>
            </a:lvl1pPr>
            <a:extLst/>
          </a:lstStyle>
          <a:p>
            <a:endParaRPr lang="es-E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es-ES" sz="1200"/>
            </a:lvl1pPr>
            <a:extLst/>
          </a:lstStyle>
          <a:p>
            <a:fld id="{9B26CD33-4337-4529-948A-94F6960B2374}" type="slidenum">
              <a:rPr/>
              <a:pPr/>
              <a:t>‹Nº›</a:t>
            </a:fld>
            <a:endParaRPr lang="es-ES"/>
          </a:p>
        </p:txBody>
      </p:sp>
    </p:spTree>
    <p:extLst>
      <p:ext uri="{BB962C8B-B14F-4D97-AF65-F5344CB8AC3E}">
        <p14:creationId xmlns:p14="http://schemas.microsoft.com/office/powerpoint/2010/main" val="2349280118"/>
      </p:ext>
    </p:extLst>
  </p:cSld>
  <p:clrMap bg1="lt1" tx1="dk1" bg2="lt2" tx2="dk2" accent1="accent1" accent2="accent2" accent3="accent3" accent4="accent4" accent5="accent5" accent6="accent6" hlink="hlink" folHlink="folHlink"/>
  <p:notesStyle>
    <a:lvl1pPr marL="0" algn="l" rtl="0" latinLnBrk="0">
      <a:defRPr lang="es-ES" sz="1200" kern="1200">
        <a:solidFill>
          <a:schemeClr val="tx1"/>
        </a:solidFill>
        <a:latin typeface="+mn-lt"/>
        <a:ea typeface="+mn-ea"/>
        <a:cs typeface="+mn-cs"/>
      </a:defRPr>
    </a:lvl1pPr>
    <a:lvl2pPr marL="457200" algn="l" rtl="0" latinLnBrk="0">
      <a:defRPr lang="es-ES" sz="1200" kern="1200">
        <a:solidFill>
          <a:schemeClr val="tx1"/>
        </a:solidFill>
        <a:latin typeface="+mn-lt"/>
        <a:ea typeface="+mn-ea"/>
        <a:cs typeface="+mn-cs"/>
      </a:defRPr>
    </a:lvl2pPr>
    <a:lvl3pPr marL="914400" algn="l" rtl="0" latinLnBrk="0">
      <a:defRPr lang="es-ES" sz="1200" kern="1200">
        <a:solidFill>
          <a:schemeClr val="tx1"/>
        </a:solidFill>
        <a:latin typeface="+mn-lt"/>
        <a:ea typeface="+mn-ea"/>
        <a:cs typeface="+mn-cs"/>
      </a:defRPr>
    </a:lvl3pPr>
    <a:lvl4pPr marL="1371600" algn="l" rtl="0" latinLnBrk="0">
      <a:defRPr lang="es-ES" sz="1200" kern="1200">
        <a:solidFill>
          <a:schemeClr val="tx1"/>
        </a:solidFill>
        <a:latin typeface="+mn-lt"/>
        <a:ea typeface="+mn-ea"/>
        <a:cs typeface="+mn-cs"/>
      </a:defRPr>
    </a:lvl4pPr>
    <a:lvl5pPr marL="1828800" algn="l" rtl="0" latinLnBrk="0">
      <a:defRPr lang="es-ES" sz="1200" kern="1200">
        <a:solidFill>
          <a:schemeClr val="tx1"/>
        </a:solidFill>
        <a:latin typeface="+mn-lt"/>
        <a:ea typeface="+mn-ea"/>
        <a:cs typeface="+mn-cs"/>
      </a:defRPr>
    </a:lvl5pPr>
    <a:lvl6pPr marL="2286000" algn="l" rtl="0" latinLnBrk="0">
      <a:defRPr lang="es-ES" sz="1200" kern="1200">
        <a:solidFill>
          <a:schemeClr val="tx1"/>
        </a:solidFill>
        <a:latin typeface="+mn-lt"/>
        <a:ea typeface="+mn-ea"/>
        <a:cs typeface="+mn-cs"/>
      </a:defRPr>
    </a:lvl6pPr>
    <a:lvl7pPr marL="2743200" algn="l" rtl="0" latinLnBrk="0">
      <a:defRPr lang="es-ES" sz="1200" kern="1200">
        <a:solidFill>
          <a:schemeClr val="tx1"/>
        </a:solidFill>
        <a:latin typeface="+mn-lt"/>
        <a:ea typeface="+mn-ea"/>
        <a:cs typeface="+mn-cs"/>
      </a:defRPr>
    </a:lvl7pPr>
    <a:lvl8pPr marL="3200400" algn="l" rtl="0" latinLnBrk="0">
      <a:defRPr lang="es-ES" sz="1200" kern="1200">
        <a:solidFill>
          <a:schemeClr val="tx1"/>
        </a:solidFill>
        <a:latin typeface="+mn-lt"/>
        <a:ea typeface="+mn-ea"/>
        <a:cs typeface="+mn-cs"/>
      </a:defRPr>
    </a:lvl8pPr>
    <a:lvl9pPr marL="3657600" algn="l" rtl="0" latinLnBrk="0">
      <a:defRPr lang="es-ES"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1</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2</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3</a:t>
            </a:fld>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4</a:t>
            </a:fld>
            <a:endParaRPr lang="es-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5</a:t>
            </a:fld>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6</a:t>
            </a:fld>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7</a:t>
            </a:fld>
            <a:endParaRPr lang="es-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9</a:t>
            </a:fld>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9B26CD33-4337-4529-948A-94F6960B2374}" type="slidenum">
              <a:rPr lang="es-ES" smtClean="0"/>
              <a:pPr/>
              <a:t>10</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ortada del álbum">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eaLnBrk="1" latinLnBrk="0" hangingPunct="1">
              <a:defRPr kumimoji="0" lang="es-ES"/>
            </a:lvl1pPr>
            <a:extLst/>
          </a:lstStyle>
          <a:p>
            <a:r>
              <a:rPr kumimoji="0" lang="es-ES"/>
              <a:t>Haga clic para agregar el título del álbum de fotografías</a:t>
            </a:r>
          </a:p>
        </p:txBody>
      </p:sp>
      <p:sp>
        <p:nvSpPr>
          <p:cNvPr id="30" name="Rectangle 7"/>
          <p:cNvSpPr>
            <a:spLocks/>
          </p:cNvSpPr>
          <p:nvPr/>
        </p:nvSpPr>
        <p:spPr>
          <a:xfrm>
            <a:off x="453736" y="5181600"/>
            <a:ext cx="8229600" cy="1143000"/>
          </a:xfrm>
          <a:prstGeom prst="rect">
            <a:avLst/>
          </a:prstGeom>
        </p:spPr>
        <p:txBody>
          <a:bodyPr vert="horz"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kumimoji="0" lang="es-ES"/>
            </a:pPr>
            <a:endParaRPr kumimoji="0" lang="es-ES" sz="3200" b="0" i="1" u="none" strike="noStrike" kern="0" cap="none" spc="0" normalizeH="0" baseline="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eaLnBrk="1" latinLnBrk="0" hangingPunct="1">
              <a:spcBef>
                <a:spcPct val="20000"/>
              </a:spcBef>
              <a:buFontTx/>
              <a:buNone/>
              <a:defRPr kumimoji="0" lang="es-ES" sz="1800" i="0" baseline="0">
                <a:solidFill>
                  <a:schemeClr val="tx1"/>
                </a:solidFill>
                <a:latin typeface="+mn-lt"/>
                <a:ea typeface="+mn-ea"/>
                <a:cs typeface="+mn-cs"/>
              </a:defRPr>
            </a:lvl1pPr>
            <a:extLst/>
          </a:lstStyle>
          <a:p>
            <a:pPr lvl="0"/>
            <a:r>
              <a:rPr kumimoji="0" lang="es-ES"/>
              <a:t>Haga clic para agregar la fecha y otros detalles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0" hangingPunct="1"/>
            <a:r>
              <a:rPr kumimoji="0" lang="es-ES_tradnl"/>
              <a:t>Arrastre la imagen al marcador de posición o haga clic en el icono para agregar</a:t>
            </a:r>
            <a:endParaRPr kumimoji="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s-ES"/>
          </a:p>
        </p:txBody>
      </p:sp>
      <p:sp>
        <p:nvSpPr>
          <p:cNvPr id="11" name="Rectangle 10"/>
          <p:cNvSpPr>
            <a:spLocks noGrp="1"/>
          </p:cNvSpPr>
          <p:nvPr>
            <p:ph type="dt" sz="half" idx="12"/>
          </p:nvPr>
        </p:nvSpPr>
        <p:spPr/>
        <p:txBody>
          <a:bodyPr/>
          <a:lstStyle/>
          <a:p>
            <a:fld id="{F30C84A2-23CF-44F5-B813-5187ED5C7D1C}" type="datetimeFigureOut">
              <a:rPr kumimoji="0" lang="es-ES" sz="1200">
                <a:solidFill>
                  <a:schemeClr val="tx2"/>
                </a:solidFill>
              </a:rPr>
              <a:pPr/>
              <a:t>5/6/20</a:t>
            </a:fld>
            <a:endParaRPr kumimoji="0" lang="es-ES"/>
          </a:p>
        </p:txBody>
      </p:sp>
      <p:sp>
        <p:nvSpPr>
          <p:cNvPr id="12" name="Rectangle 11"/>
          <p:cNvSpPr>
            <a:spLocks noGrp="1"/>
          </p:cNvSpPr>
          <p:nvPr>
            <p:ph type="sldNum" sz="quarter" idx="13"/>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3" name="Rectangle 12"/>
          <p:cNvSpPr>
            <a:spLocks noGrp="1"/>
          </p:cNvSpPr>
          <p:nvPr>
            <p:ph type="ftr" sz="quarter" idx="14"/>
          </p:nvPr>
        </p:nvSpPr>
        <p:spPr/>
        <p:txBody>
          <a:bodyPr/>
          <a:lstStyle/>
          <a:p>
            <a:endParaRPr kumimoji="0" lang="es-E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en horizontal con título">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342900" indent="-342900" algn="ctr" eaLnBrk="1" latinLnBrk="0" hangingPunct="1"/>
            <a:r>
              <a:rPr kumimoji="0" lang="es-ES_tradnl"/>
              <a:t>Arrastre la imagen al marcador de posición o haga clic en el icono para agregar</a:t>
            </a:r>
            <a:endParaRPr kumimoji="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342900" indent="-342900" algn="ctr" eaLnBrk="1" latinLnBrk="0" hangingPunct="1"/>
            <a:r>
              <a:rPr kumimoji="0" lang="es-ES_tradnl"/>
              <a:t>Arrastre la imagen al marcador de posición o haga clic en el icono para agregar</a:t>
            </a:r>
            <a:endParaRPr kumimoji="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342900" indent="-342900" algn="ctr" eaLnBrk="1" latinLnBrk="0" hangingPunct="1"/>
            <a:r>
              <a:rPr kumimoji="0" lang="es-ES_tradnl"/>
              <a:t>Arrastre la imagen al marcador de posición o haga clic en el icono para agregar</a:t>
            </a:r>
            <a:endParaRPr kumimoji="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eaLnBrk="1" latinLnBrk="0" hangingPunct="1">
              <a:spcBef>
                <a:spcPct val="20000"/>
              </a:spcBef>
              <a:buFontTx/>
              <a:buNone/>
              <a:defRPr kumimoji="0" lang="es-ES" sz="1800" i="0" baseline="0">
                <a:solidFill>
                  <a:schemeClr val="tx1"/>
                </a:solidFill>
                <a:latin typeface="+mn-lt"/>
                <a:ea typeface="+mn-ea"/>
                <a:cs typeface="+mn-cs"/>
              </a:defRPr>
            </a:lvl1pPr>
            <a:extLst/>
          </a:lstStyle>
          <a:p>
            <a:pPr lvl="0"/>
            <a:r>
              <a:rPr kumimoji="0" lang="es-ES"/>
              <a:t>Haga clic para agregar el título</a:t>
            </a:r>
          </a:p>
        </p:txBody>
      </p:sp>
      <p:sp>
        <p:nvSpPr>
          <p:cNvPr id="6" name="Rectangle 5"/>
          <p:cNvSpPr>
            <a:spLocks noGrp="1"/>
          </p:cNvSpPr>
          <p:nvPr>
            <p:ph type="dt" sz="half" idx="15"/>
          </p:nvPr>
        </p:nvSpPr>
        <p:spPr/>
        <p:txBody>
          <a:bodyPr/>
          <a:lstStyle/>
          <a:p>
            <a:fld id="{F30C84A2-23CF-44F5-B813-5187ED5C7D1C}" type="datetimeFigureOut">
              <a:rPr kumimoji="0" lang="es-ES" sz="1200">
                <a:solidFill>
                  <a:schemeClr val="tx2"/>
                </a:solidFill>
              </a:rPr>
              <a:pPr/>
              <a:t>5/6/20</a:t>
            </a:fld>
            <a:endParaRPr kumimoji="0" lang="es-ES"/>
          </a:p>
        </p:txBody>
      </p:sp>
      <p:sp>
        <p:nvSpPr>
          <p:cNvPr id="7" name="Rectangle 6"/>
          <p:cNvSpPr>
            <a:spLocks noGrp="1"/>
          </p:cNvSpPr>
          <p:nvPr>
            <p:ph type="sldNum" sz="quarter" idx="16"/>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8" name="Rectangle 7"/>
          <p:cNvSpPr>
            <a:spLocks noGrp="1"/>
          </p:cNvSpPr>
          <p:nvPr>
            <p:ph type="ftr" sz="quarter" idx="17"/>
          </p:nvPr>
        </p:nvSpPr>
        <p:spPr/>
        <p:txBody>
          <a:bodyPr/>
          <a:lstStyle/>
          <a:p>
            <a:endParaRPr kumimoji="0" lang="es-E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mixto">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5" name="Rectangle 4"/>
          <p:cNvSpPr>
            <a:spLocks noGrp="1"/>
          </p:cNvSpPr>
          <p:nvPr>
            <p:ph type="dt" sz="half" idx="14"/>
          </p:nvPr>
        </p:nvSpPr>
        <p:spPr/>
        <p:txBody>
          <a:bodyPr/>
          <a:lstStyle/>
          <a:p>
            <a:fld id="{F30C84A2-23CF-44F5-B813-5187ED5C7D1C}" type="datetimeFigureOut">
              <a:rPr kumimoji="0" lang="es-ES" sz="1200">
                <a:solidFill>
                  <a:schemeClr val="tx2"/>
                </a:solidFill>
              </a:rPr>
              <a:pPr/>
              <a:t>5/6/20</a:t>
            </a:fld>
            <a:endParaRPr kumimoji="0" lang="es-ES"/>
          </a:p>
        </p:txBody>
      </p:sp>
      <p:sp>
        <p:nvSpPr>
          <p:cNvPr id="6" name="Rectangle 5"/>
          <p:cNvSpPr>
            <a:spLocks noGrp="1"/>
          </p:cNvSpPr>
          <p:nvPr>
            <p:ph type="sldNum" sz="quarter" idx="15"/>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8" name="Rectangle 7"/>
          <p:cNvSpPr>
            <a:spLocks noGrp="1"/>
          </p:cNvSpPr>
          <p:nvPr>
            <p:ph type="ftr" sz="quarter" idx="16"/>
          </p:nvPr>
        </p:nvSpPr>
        <p:spPr/>
        <p:txBody>
          <a:bodyPr/>
          <a:lstStyle/>
          <a:p>
            <a:endParaRPr kumimoji="0" lang="es-E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 en vertical con título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eaLnBrk="1" latinLnBrk="0" hangingPunct="1">
              <a:spcBef>
                <a:spcPct val="20000"/>
              </a:spcBef>
              <a:buFontTx/>
              <a:buNone/>
              <a:defRPr kumimoji="0" lang="es-ES" sz="1600" baseline="0">
                <a:solidFill>
                  <a:schemeClr val="tx1"/>
                </a:solidFill>
                <a:latin typeface="+mn-lt"/>
                <a:ea typeface="+mn-ea"/>
                <a:cs typeface="+mn-cs"/>
              </a:defRPr>
            </a:lvl1pPr>
            <a:extLst/>
          </a:lstStyle>
          <a:p>
            <a:pPr lvl="0"/>
            <a:r>
              <a:rPr kumimoji="0" lang="es-ES"/>
              <a:t>Haga clic para agregar el título</a:t>
            </a:r>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eaLnBrk="1" latinLnBrk="0" hangingPunct="1">
              <a:buFontTx/>
              <a:buNone/>
              <a:defRPr kumimoji="0" lang="es-ES" sz="1600" baseline="0"/>
            </a:lvl1pPr>
            <a:extLst/>
          </a:lstStyle>
          <a:p>
            <a:pPr lvl="0"/>
            <a:r>
              <a:rPr kumimoji="0" lang="es-ES"/>
              <a:t>Haga clic para agregar el título</a:t>
            </a:r>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eaLnBrk="1" latinLnBrk="0" hangingPunct="1">
              <a:buFontTx/>
              <a:buNone/>
              <a:defRPr kumimoji="0" lang="es-ES" sz="1600" baseline="0"/>
            </a:lvl1pPr>
            <a:extLst/>
          </a:lstStyle>
          <a:p>
            <a:pPr lvl="0"/>
            <a:r>
              <a:rPr kumimoji="0" lang="es-ES"/>
              <a:t>Haga clic para agregar el título</a:t>
            </a:r>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eaLnBrk="1" latinLnBrk="0" hangingPunct="1">
              <a:buFontTx/>
              <a:buNone/>
              <a:defRPr kumimoji="0" lang="es-ES" sz="1600" baseline="0"/>
            </a:lvl1pPr>
            <a:extLst/>
          </a:lstStyle>
          <a:p>
            <a:pPr lvl="0"/>
            <a:r>
              <a:rPr kumimoji="0" lang="es-ES"/>
              <a:t>Haga clic para agregar el título</a:t>
            </a:r>
          </a:p>
        </p:txBody>
      </p:sp>
      <p:sp>
        <p:nvSpPr>
          <p:cNvPr id="11" name="Rectangle 10"/>
          <p:cNvSpPr>
            <a:spLocks noGrp="1"/>
          </p:cNvSpPr>
          <p:nvPr>
            <p:ph type="dt" sz="half" idx="31"/>
          </p:nvPr>
        </p:nvSpPr>
        <p:spPr/>
        <p:txBody>
          <a:bodyPr/>
          <a:lstStyle/>
          <a:p>
            <a:fld id="{F30C84A2-23CF-44F5-B813-5187ED5C7D1C}" type="datetimeFigureOut">
              <a:rPr kumimoji="0" lang="es-ES" sz="1200">
                <a:solidFill>
                  <a:schemeClr val="tx2"/>
                </a:solidFill>
              </a:rPr>
              <a:pPr/>
              <a:t>5/6/20</a:t>
            </a:fld>
            <a:endParaRPr kumimoji="0" lang="es-ES"/>
          </a:p>
        </p:txBody>
      </p:sp>
      <p:sp>
        <p:nvSpPr>
          <p:cNvPr id="12" name="Rectangle 11"/>
          <p:cNvSpPr>
            <a:spLocks noGrp="1"/>
          </p:cNvSpPr>
          <p:nvPr>
            <p:ph type="sldNum" sz="quarter" idx="32"/>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5" name="Rectangle 14"/>
          <p:cNvSpPr>
            <a:spLocks noGrp="1"/>
          </p:cNvSpPr>
          <p:nvPr>
            <p:ph type="ftr" sz="quarter" idx="33"/>
          </p:nvPr>
        </p:nvSpPr>
        <p:spPr/>
        <p:txBody>
          <a:bodyPr/>
          <a:lstStyle/>
          <a:p>
            <a:endParaRPr kumimoji="0" lang="es-E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 en horizontal con título">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eaLnBrk="1" latinLnBrk="0" hangingPunct="1">
              <a:buFontTx/>
              <a:buNone/>
              <a:defRPr kumimoji="0" lang="es-ES" sz="1600" baseline="0"/>
            </a:lvl1pPr>
            <a:extLst/>
          </a:lstStyle>
          <a:p>
            <a:pPr lvl="0"/>
            <a:r>
              <a:rPr kumimoji="0" lang="es-ES"/>
              <a:t>Haga clic para agregar el título</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eaLnBrk="1" latinLnBrk="0" hangingPunct="1">
              <a:buFontTx/>
              <a:buNone/>
              <a:defRPr kumimoji="0" lang="es-ES" sz="1600" baseline="0"/>
            </a:lvl1pPr>
            <a:extLst/>
          </a:lstStyle>
          <a:p>
            <a:pPr lvl="0"/>
            <a:r>
              <a:rPr kumimoji="0" lang="es-ES"/>
              <a:t>Haga clic para agregar el título</a:t>
            </a:r>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eaLnBrk="1" latinLnBrk="0" hangingPunct="1">
              <a:buFontTx/>
              <a:buNone/>
              <a:defRPr kumimoji="0" lang="es-ES" sz="1600" baseline="0"/>
            </a:lvl1pPr>
            <a:extLst/>
          </a:lstStyle>
          <a:p>
            <a:pPr lvl="0"/>
            <a:r>
              <a:rPr kumimoji="0" lang="es-ES"/>
              <a:t>Haga clic para agregar el título</a:t>
            </a:r>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eaLnBrk="1" latinLnBrk="0" hangingPunct="1">
              <a:buFontTx/>
              <a:buNone/>
              <a:defRPr kumimoji="0" lang="es-ES" sz="1600" baseline="0"/>
            </a:lvl1pPr>
            <a:extLst/>
          </a:lstStyle>
          <a:p>
            <a:pPr lvl="0"/>
            <a:r>
              <a:rPr kumimoji="0" lang="es-ES"/>
              <a:t>Haga clic para agregar el título</a:t>
            </a:r>
          </a:p>
        </p:txBody>
      </p:sp>
      <p:sp>
        <p:nvSpPr>
          <p:cNvPr id="10" name="Rectangle 9"/>
          <p:cNvSpPr>
            <a:spLocks noGrp="1"/>
          </p:cNvSpPr>
          <p:nvPr>
            <p:ph type="dt" sz="half" idx="25"/>
          </p:nvPr>
        </p:nvSpPr>
        <p:spPr/>
        <p:txBody>
          <a:bodyPr/>
          <a:lstStyle/>
          <a:p>
            <a:fld id="{F30C84A2-23CF-44F5-B813-5187ED5C7D1C}" type="datetimeFigureOut">
              <a:rPr kumimoji="0" lang="es-ES" sz="1200">
                <a:solidFill>
                  <a:schemeClr val="tx2"/>
                </a:solidFill>
              </a:rPr>
              <a:pPr/>
              <a:t>5/6/20</a:t>
            </a:fld>
            <a:endParaRPr kumimoji="0" lang="es-ES"/>
          </a:p>
        </p:txBody>
      </p:sp>
      <p:sp>
        <p:nvSpPr>
          <p:cNvPr id="11" name="Rectangle 10"/>
          <p:cNvSpPr>
            <a:spLocks noGrp="1"/>
          </p:cNvSpPr>
          <p:nvPr>
            <p:ph type="sldNum" sz="quarter" idx="26"/>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2" name="Rectangle 11"/>
          <p:cNvSpPr>
            <a:spLocks noGrp="1"/>
          </p:cNvSpPr>
          <p:nvPr>
            <p:ph type="ftr" sz="quarter" idx="27"/>
          </p:nvPr>
        </p:nvSpPr>
        <p:spPr/>
        <p:txBody>
          <a:bodyPr/>
          <a:lstStyle/>
          <a:p>
            <a:endParaRPr kumimoji="0" lang="es-E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 en vertical con título grand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eaLnBrk="1" latinLnBrk="0" hangingPunct="1">
              <a:buFontTx/>
              <a:buNone/>
              <a:defRPr kumimoji="0" lang="es-ES" sz="2400" baseline="0"/>
            </a:lvl1pPr>
            <a:extLst/>
          </a:lstStyle>
          <a:p>
            <a:pPr lvl="0"/>
            <a:r>
              <a:rPr kumimoji="0" lang="es-ES"/>
              <a:t>Haga clic para agregar el título</a:t>
            </a:r>
          </a:p>
        </p:txBody>
      </p:sp>
      <p:sp>
        <p:nvSpPr>
          <p:cNvPr id="8" name="Rectangle 7"/>
          <p:cNvSpPr>
            <a:spLocks noGrp="1"/>
          </p:cNvSpPr>
          <p:nvPr>
            <p:ph type="dt" sz="half" idx="33"/>
          </p:nvPr>
        </p:nvSpPr>
        <p:spPr/>
        <p:txBody>
          <a:bodyPr/>
          <a:lstStyle/>
          <a:p>
            <a:fld id="{F30C84A2-23CF-44F5-B813-5187ED5C7D1C}" type="datetimeFigureOut">
              <a:rPr kumimoji="0" lang="es-ES" sz="1200">
                <a:solidFill>
                  <a:schemeClr val="tx2"/>
                </a:solidFill>
              </a:rPr>
              <a:pPr/>
              <a:t>5/6/20</a:t>
            </a:fld>
            <a:endParaRPr kumimoji="0" lang="es-ES"/>
          </a:p>
        </p:txBody>
      </p:sp>
      <p:sp>
        <p:nvSpPr>
          <p:cNvPr id="9" name="Rectangle 8"/>
          <p:cNvSpPr>
            <a:spLocks noGrp="1"/>
          </p:cNvSpPr>
          <p:nvPr>
            <p:ph type="sldNum" sz="quarter" idx="34"/>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0" name="Rectangle 9"/>
          <p:cNvSpPr>
            <a:spLocks noGrp="1"/>
          </p:cNvSpPr>
          <p:nvPr>
            <p:ph type="ftr" sz="quarter" idx="35"/>
          </p:nvPr>
        </p:nvSpPr>
        <p:spPr/>
        <p:txBody>
          <a:bodyPr/>
          <a:lstStyle/>
          <a:p>
            <a:endParaRPr kumimoji="0" lang="es-E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 1 en vertical y 3 en horizontal">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7" name="Rectangle 6"/>
          <p:cNvSpPr>
            <a:spLocks noGrp="1"/>
          </p:cNvSpPr>
          <p:nvPr>
            <p:ph type="dt" sz="half" idx="24"/>
          </p:nvPr>
        </p:nvSpPr>
        <p:spPr/>
        <p:txBody>
          <a:bodyPr/>
          <a:lstStyle/>
          <a:p>
            <a:fld id="{F30C84A2-23CF-44F5-B813-5187ED5C7D1C}" type="datetimeFigureOut">
              <a:rPr kumimoji="0" lang="es-ES" sz="1200">
                <a:solidFill>
                  <a:schemeClr val="tx2"/>
                </a:solidFill>
              </a:rPr>
              <a:pPr/>
              <a:t>5/6/20</a:t>
            </a:fld>
            <a:endParaRPr kumimoji="0" lang="es-ES"/>
          </a:p>
        </p:txBody>
      </p:sp>
      <p:sp>
        <p:nvSpPr>
          <p:cNvPr id="8" name="Rectangle 7"/>
          <p:cNvSpPr>
            <a:spLocks noGrp="1"/>
          </p:cNvSpPr>
          <p:nvPr>
            <p:ph type="sldNum" sz="quarter" idx="25"/>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9" name="Rectangle 8"/>
          <p:cNvSpPr>
            <a:spLocks noGrp="1"/>
          </p:cNvSpPr>
          <p:nvPr>
            <p:ph type="ftr" sz="quarter" idx="26"/>
          </p:nvPr>
        </p:nvSpPr>
        <p:spPr/>
        <p:txBody>
          <a:bodyPr/>
          <a:lstStyle/>
          <a:p>
            <a:endParaRPr kumimoji="0" lang="es-E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 3 en horizontal y 2 en vertical">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7" name="Rectangle 6"/>
          <p:cNvSpPr>
            <a:spLocks noGrp="1"/>
          </p:cNvSpPr>
          <p:nvPr>
            <p:ph type="dt" sz="half" idx="29"/>
          </p:nvPr>
        </p:nvSpPr>
        <p:spPr/>
        <p:txBody>
          <a:bodyPr/>
          <a:lstStyle/>
          <a:p>
            <a:fld id="{F30C84A2-23CF-44F5-B813-5187ED5C7D1C}" type="datetimeFigureOut">
              <a:rPr kumimoji="0" lang="es-ES" sz="1200">
                <a:solidFill>
                  <a:schemeClr val="tx2"/>
                </a:solidFill>
              </a:rPr>
              <a:pPr/>
              <a:t>5/6/20</a:t>
            </a:fld>
            <a:endParaRPr kumimoji="0" lang="es-ES"/>
          </a:p>
        </p:txBody>
      </p:sp>
      <p:sp>
        <p:nvSpPr>
          <p:cNvPr id="8" name="Rectangle 7"/>
          <p:cNvSpPr>
            <a:spLocks noGrp="1"/>
          </p:cNvSpPr>
          <p:nvPr>
            <p:ph type="sldNum" sz="quarter" idx="30"/>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0" name="Rectangle 9"/>
          <p:cNvSpPr>
            <a:spLocks noGrp="1"/>
          </p:cNvSpPr>
          <p:nvPr>
            <p:ph type="ftr" sz="quarter" idx="31"/>
          </p:nvPr>
        </p:nvSpPr>
        <p:spPr/>
        <p:txBody>
          <a:bodyPr/>
          <a:lstStyle/>
          <a:p>
            <a:endParaRPr kumimoji="0" lang="es-E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 3 en vertical y 2 en horizontal">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7" name="Rectangle 6"/>
          <p:cNvSpPr>
            <a:spLocks noGrp="1"/>
          </p:cNvSpPr>
          <p:nvPr>
            <p:ph type="dt" sz="half" idx="31"/>
          </p:nvPr>
        </p:nvSpPr>
        <p:spPr/>
        <p:txBody>
          <a:bodyPr/>
          <a:lstStyle/>
          <a:p>
            <a:fld id="{F30C84A2-23CF-44F5-B813-5187ED5C7D1C}" type="datetimeFigureOut">
              <a:rPr kumimoji="0" lang="es-ES" sz="1200">
                <a:solidFill>
                  <a:schemeClr val="tx2"/>
                </a:solidFill>
              </a:rPr>
              <a:pPr/>
              <a:t>5/6/20</a:t>
            </a:fld>
            <a:endParaRPr kumimoji="0" lang="es-ES"/>
          </a:p>
        </p:txBody>
      </p:sp>
      <p:sp>
        <p:nvSpPr>
          <p:cNvPr id="8" name="Rectangle 7"/>
          <p:cNvSpPr>
            <a:spLocks noGrp="1"/>
          </p:cNvSpPr>
          <p:nvPr>
            <p:ph type="sldNum" sz="quarter" idx="32"/>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9" name="Rectangle 8"/>
          <p:cNvSpPr>
            <a:spLocks noGrp="1"/>
          </p:cNvSpPr>
          <p:nvPr>
            <p:ph type="ftr" sz="quarter" idx="33"/>
          </p:nvPr>
        </p:nvSpPr>
        <p:spPr/>
        <p:txBody>
          <a:bodyPr/>
          <a:lstStyle/>
          <a:p>
            <a:endParaRPr kumimoji="0" lang="es-E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adrado con título">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eaLnBrk="1" latinLnBrk="0" hangingPunct="1">
              <a:buFontTx/>
              <a:buNone/>
              <a:defRPr kumimoji="0" lang="es-ES" sz="1800" i="0"/>
            </a:lvl1pPr>
            <a:extLst/>
          </a:lstStyle>
          <a:p>
            <a:pPr lvl="0"/>
            <a:r>
              <a:rPr kumimoji="0" lang="es-ES"/>
              <a:t>Haga clic para agregar el título</a:t>
            </a:r>
          </a:p>
        </p:txBody>
      </p:sp>
      <p:sp>
        <p:nvSpPr>
          <p:cNvPr id="5" name="Rectangle 4"/>
          <p:cNvSpPr>
            <a:spLocks noGrp="1"/>
          </p:cNvSpPr>
          <p:nvPr>
            <p:ph type="dt" sz="half" idx="16"/>
          </p:nvPr>
        </p:nvSpPr>
        <p:spPr/>
        <p:txBody>
          <a:bodyPr/>
          <a:lstStyle/>
          <a:p>
            <a:fld id="{F30C84A2-23CF-44F5-B813-5187ED5C7D1C}" type="datetimeFigureOut">
              <a:rPr kumimoji="0" lang="es-ES" sz="1200">
                <a:solidFill>
                  <a:schemeClr val="tx2"/>
                </a:solidFill>
              </a:rPr>
              <a:pPr/>
              <a:t>5/6/20</a:t>
            </a:fld>
            <a:endParaRPr kumimoji="0" lang="es-ES"/>
          </a:p>
        </p:txBody>
      </p:sp>
      <p:sp>
        <p:nvSpPr>
          <p:cNvPr id="6" name="Rectangle 5"/>
          <p:cNvSpPr>
            <a:spLocks noGrp="1"/>
          </p:cNvSpPr>
          <p:nvPr>
            <p:ph type="sldNum" sz="quarter" idx="17"/>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8" name="Rectangle 7"/>
          <p:cNvSpPr>
            <a:spLocks noGrp="1"/>
          </p:cNvSpPr>
          <p:nvPr>
            <p:ph type="ftr" sz="quarter" idx="18"/>
          </p:nvPr>
        </p:nvSpPr>
        <p:spPr/>
        <p:txBody>
          <a:bodyPr/>
          <a:lstStyle/>
          <a:p>
            <a:endParaRPr kumimoji="0" lang="es-E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uadrado con título">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lang="es-ES" sz="1800" i="0"/>
            </a:lvl1pPr>
            <a:extLst/>
          </a:lstStyle>
          <a:p>
            <a:pPr lvl="0"/>
            <a:r>
              <a:rPr kumimoji="0" lang="es-ES"/>
              <a:t>Haga clic para agregar el título</a:t>
            </a:r>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lang="es-ES" sz="1800" i="0"/>
            </a:lvl1pPr>
            <a:extLst/>
          </a:lstStyle>
          <a:p>
            <a:pPr lvl="0"/>
            <a:r>
              <a:rPr kumimoji="0" lang="es-ES"/>
              <a:t>Haga clic para agregar el título</a:t>
            </a:r>
          </a:p>
        </p:txBody>
      </p:sp>
      <p:sp>
        <p:nvSpPr>
          <p:cNvPr id="9" name="Rectangle 8"/>
          <p:cNvSpPr>
            <a:spLocks noGrp="1"/>
          </p:cNvSpPr>
          <p:nvPr>
            <p:ph type="dt" sz="half" idx="17"/>
          </p:nvPr>
        </p:nvSpPr>
        <p:spPr/>
        <p:txBody>
          <a:bodyPr/>
          <a:lstStyle/>
          <a:p>
            <a:fld id="{F30C84A2-23CF-44F5-B813-5187ED5C7D1C}" type="datetimeFigureOut">
              <a:rPr kumimoji="0" lang="es-ES" sz="1200">
                <a:solidFill>
                  <a:schemeClr val="tx2"/>
                </a:solidFill>
              </a:rPr>
              <a:pPr/>
              <a:t>5/6/20</a:t>
            </a:fld>
            <a:endParaRPr kumimoji="0" lang="es-ES"/>
          </a:p>
        </p:txBody>
      </p:sp>
      <p:sp>
        <p:nvSpPr>
          <p:cNvPr id="10" name="Rectangle 9"/>
          <p:cNvSpPr>
            <a:spLocks noGrp="1"/>
          </p:cNvSpPr>
          <p:nvPr>
            <p:ph type="sldNum" sz="quarter" idx="18"/>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1" name="Rectangle 10"/>
          <p:cNvSpPr>
            <a:spLocks noGrp="1"/>
          </p:cNvSpPr>
          <p:nvPr>
            <p:ph type="ftr" sz="quarter" idx="19"/>
          </p:nvPr>
        </p:nvSpPr>
        <p:spPr/>
        <p:txBody>
          <a:bodyPr/>
          <a:lstStyle/>
          <a:p>
            <a:endParaRPr kumimoji="0" lang="es-E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Horizontal con título">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eaLnBrk="1" latinLnBrk="0" hangingPunct="1">
              <a:spcBef>
                <a:spcPct val="20000"/>
              </a:spcBef>
              <a:buFontTx/>
              <a:buNone/>
              <a:defRPr kumimoji="0" lang="es-ES"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eaLnBrk="1" latinLnBrk="0" hangingPunct="1">
              <a:spcBef>
                <a:spcPct val="20000"/>
              </a:spcBef>
              <a:buFontTx/>
              <a:buNone/>
              <a:defRPr kumimoji="0" lang="es-ES" sz="1800" i="0" baseline="0">
                <a:solidFill>
                  <a:schemeClr val="tx1"/>
                </a:solidFill>
                <a:latin typeface="+mn-lt"/>
                <a:ea typeface="+mn-ea"/>
                <a:cs typeface="+mn-cs"/>
              </a:defRPr>
            </a:lvl1pPr>
            <a:extLst/>
          </a:lstStyle>
          <a:p>
            <a:pPr lvl="0"/>
            <a:r>
              <a:rPr kumimoji="0" lang="es-ES"/>
              <a:t>Haga clic para agregar el título</a:t>
            </a:r>
          </a:p>
        </p:txBody>
      </p:sp>
      <p:sp>
        <p:nvSpPr>
          <p:cNvPr id="4" name="Rectangle 3"/>
          <p:cNvSpPr>
            <a:spLocks noGrp="1"/>
          </p:cNvSpPr>
          <p:nvPr>
            <p:ph type="dt" sz="half" idx="12"/>
          </p:nvPr>
        </p:nvSpPr>
        <p:spPr/>
        <p:txBody>
          <a:bodyPr/>
          <a:lstStyle/>
          <a:p>
            <a:fld id="{F30C84A2-23CF-44F5-B813-5187ED5C7D1C}" type="datetimeFigureOut">
              <a:rPr kumimoji="0" lang="es-ES" sz="1200">
                <a:solidFill>
                  <a:schemeClr val="tx2"/>
                </a:solidFill>
              </a:rPr>
              <a:pPr/>
              <a:t>5/6/20</a:t>
            </a:fld>
            <a:endParaRPr kumimoji="0" lang="es-ES"/>
          </a:p>
        </p:txBody>
      </p:sp>
      <p:sp>
        <p:nvSpPr>
          <p:cNvPr id="6" name="Rectangle 5"/>
          <p:cNvSpPr>
            <a:spLocks noGrp="1"/>
          </p:cNvSpPr>
          <p:nvPr>
            <p:ph type="sldNum" sz="quarter" idx="13"/>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8" name="Rectangle 7"/>
          <p:cNvSpPr>
            <a:spLocks noGrp="1"/>
          </p:cNvSpPr>
          <p:nvPr>
            <p:ph type="ftr" sz="quarter" idx="14"/>
          </p:nvPr>
        </p:nvSpPr>
        <p:spPr/>
        <p:txBody>
          <a:bodyPr/>
          <a:lstStyle/>
          <a:p>
            <a:endParaRPr kumimoji="0" lang="es-E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ámic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eaLnBrk="1" latinLnBrk="0" hangingPunct="1">
              <a:buFontTx/>
              <a:buNone/>
              <a:defRPr kumimoji="0" lang="es-ES" sz="1800" i="0"/>
            </a:lvl1pPr>
            <a:extLst/>
          </a:lstStyle>
          <a:p>
            <a:pPr lvl="0"/>
            <a:r>
              <a:rPr kumimoji="0" lang="es-ES"/>
              <a:t>Haga clic para agregar el título</a:t>
            </a:r>
          </a:p>
        </p:txBody>
      </p:sp>
      <p:sp>
        <p:nvSpPr>
          <p:cNvPr id="5" name="Rectangle 4"/>
          <p:cNvSpPr>
            <a:spLocks noGrp="1"/>
          </p:cNvSpPr>
          <p:nvPr>
            <p:ph type="dt" sz="half" idx="31"/>
          </p:nvPr>
        </p:nvSpPr>
        <p:spPr/>
        <p:txBody>
          <a:bodyPr/>
          <a:lstStyle/>
          <a:p>
            <a:fld id="{F30C84A2-23CF-44F5-B813-5187ED5C7D1C}" type="datetimeFigureOut">
              <a:rPr kumimoji="0" lang="es-ES" sz="1200">
                <a:solidFill>
                  <a:schemeClr val="tx2"/>
                </a:solidFill>
              </a:rPr>
              <a:pPr/>
              <a:t>5/6/20</a:t>
            </a:fld>
            <a:endParaRPr kumimoji="0" lang="es-ES"/>
          </a:p>
        </p:txBody>
      </p:sp>
      <p:sp>
        <p:nvSpPr>
          <p:cNvPr id="6" name="Rectangle 5"/>
          <p:cNvSpPr>
            <a:spLocks noGrp="1"/>
          </p:cNvSpPr>
          <p:nvPr>
            <p:ph type="sldNum" sz="quarter" idx="32"/>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7" name="Rectangle 6"/>
          <p:cNvSpPr>
            <a:spLocks noGrp="1"/>
          </p:cNvSpPr>
          <p:nvPr>
            <p:ph type="ftr" sz="quarter" idx="33"/>
          </p:nvPr>
        </p:nvSpPr>
        <p:spPr/>
        <p:txBody>
          <a:bodyPr/>
          <a:lstStyle/>
          <a:p>
            <a:endParaRPr kumimoji="0" lang="es-E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p>
            <a:pPr eaLnBrk="1" latinLnBrk="0" hangingPunct="1"/>
            <a:r>
              <a:rPr kumimoji="0" lang="es-ES_tradnl"/>
              <a:t>Clic para editar título</a:t>
            </a:r>
            <a:endParaRPr kumimoji="0"/>
          </a:p>
        </p:txBody>
      </p:sp>
      <p:sp>
        <p:nvSpPr>
          <p:cNvPr id="14" name="Rectangle 6"/>
          <p:cNvSpPr>
            <a:spLocks noGrp="1"/>
          </p:cNvSpPr>
          <p:nvPr>
            <p:ph idx="1"/>
          </p:nvPr>
        </p:nvSpPr>
        <p:spPr/>
        <p:txBody>
          <a:bodyPr/>
          <a:lstStyle/>
          <a:p>
            <a:pPr lvl="0" eaLnBrk="1" latinLnBrk="0" hangingPunct="1"/>
            <a:r>
              <a:rPr kumimoji="0" lang="es-ES_tradnl"/>
              <a:t>Haga clic para modificar el estilo de texto del patrón</a:t>
            </a:r>
          </a:p>
          <a:p>
            <a:pPr lvl="1" eaLnBrk="1" latinLnBrk="0" hangingPunct="1"/>
            <a:r>
              <a:rPr kumimoji="0" lang="es-ES_tradnl"/>
              <a:t>Segundo nivel</a:t>
            </a:r>
          </a:p>
          <a:p>
            <a:pPr lvl="2" eaLnBrk="1" latinLnBrk="0" hangingPunct="1"/>
            <a:r>
              <a:rPr kumimoji="0" lang="es-ES_tradnl"/>
              <a:t>Tercer nivel</a:t>
            </a:r>
          </a:p>
          <a:p>
            <a:pPr lvl="3" eaLnBrk="1" latinLnBrk="0" hangingPunct="1"/>
            <a:r>
              <a:rPr kumimoji="0" lang="es-ES_tradnl"/>
              <a:t>Cuarto nivel</a:t>
            </a:r>
          </a:p>
          <a:p>
            <a:pPr lvl="4" eaLnBrk="1" latinLnBrk="0" hangingPunct="1"/>
            <a:r>
              <a:rPr kumimoji="0" lang="es-ES_tradnl"/>
              <a:t>Quinto nivel</a:t>
            </a:r>
            <a:endParaRPr kumimoji="0"/>
          </a:p>
        </p:txBody>
      </p:sp>
      <p:sp>
        <p:nvSpPr>
          <p:cNvPr id="2" name="Rectangle 7"/>
          <p:cNvSpPr>
            <a:spLocks noGrp="1"/>
          </p:cNvSpPr>
          <p:nvPr>
            <p:ph type="dt" sz="half" idx="10"/>
          </p:nvPr>
        </p:nvSpPr>
        <p:spPr/>
        <p:txBody>
          <a:bodyPr/>
          <a:lstStyle/>
          <a:p>
            <a:fld id="{ACB2EC6F-6501-4E04-BD6C-A8A6CABB2C5B}" type="datetimeFigureOut">
              <a:rPr kumimoji="0" lang="es-ES"/>
              <a:pPr/>
              <a:t>5/6/20</a:t>
            </a:fld>
            <a:endParaRPr kumimoji="0" lang="es-ES"/>
          </a:p>
        </p:txBody>
      </p:sp>
      <p:sp>
        <p:nvSpPr>
          <p:cNvPr id="27" name="Rectangle 19"/>
          <p:cNvSpPr>
            <a:spLocks noGrp="1"/>
          </p:cNvSpPr>
          <p:nvPr>
            <p:ph type="ftr" sz="quarter" idx="11"/>
          </p:nvPr>
        </p:nvSpPr>
        <p:spPr/>
        <p:txBody>
          <a:bodyPr/>
          <a:lstStyle/>
          <a:p>
            <a:endParaRPr kumimoji="0" lang="es-ES"/>
          </a:p>
        </p:txBody>
      </p:sp>
      <p:sp>
        <p:nvSpPr>
          <p:cNvPr id="24" name="Rectangle 26"/>
          <p:cNvSpPr>
            <a:spLocks noGrp="1"/>
          </p:cNvSpPr>
          <p:nvPr>
            <p:ph type="sldNum" sz="quarter" idx="12"/>
          </p:nvPr>
        </p:nvSpPr>
        <p:spPr/>
        <p:txBody>
          <a:bodyPr/>
          <a:lstStyle/>
          <a:p>
            <a:fld id="{963B0023-0CED-47F7-85AE-654F0B232C29}" type="slidenum">
              <a:rPr kumimoji="0"/>
              <a:pPr/>
              <a:t>‹Nº›</a:t>
            </a:fld>
            <a:endParaRPr kumimoji="0"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Vertical con título">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eaLnBrk="1" latinLnBrk="0" hangingPunct="1">
              <a:spcBef>
                <a:spcPct val="20000"/>
              </a:spcBef>
              <a:buFontTx/>
              <a:buNone/>
              <a:defRPr kumimoji="0" lang="es-ES" sz="1800" i="0" baseline="0">
                <a:solidFill>
                  <a:schemeClr val="tx1"/>
                </a:solidFill>
                <a:latin typeface="+mn-lt"/>
                <a:ea typeface="+mn-ea"/>
                <a:cs typeface="+mn-cs"/>
              </a:defRPr>
            </a:lvl1pPr>
            <a:extLst/>
          </a:lstStyle>
          <a:p>
            <a:pPr lvl="0"/>
            <a:r>
              <a:rPr kumimoji="0" lang="es-ES"/>
              <a:t>Haga clic para agregar el título</a:t>
            </a:r>
          </a:p>
        </p:txBody>
      </p:sp>
      <p:sp>
        <p:nvSpPr>
          <p:cNvPr id="4" name="Rectangle 3"/>
          <p:cNvSpPr>
            <a:spLocks noGrp="1"/>
          </p:cNvSpPr>
          <p:nvPr>
            <p:ph type="dt" sz="half" idx="12"/>
          </p:nvPr>
        </p:nvSpPr>
        <p:spPr/>
        <p:txBody>
          <a:bodyPr/>
          <a:lstStyle/>
          <a:p>
            <a:fld id="{F30C84A2-23CF-44F5-B813-5187ED5C7D1C}" type="datetimeFigureOut">
              <a:rPr kumimoji="0" lang="es-ES" sz="1200">
                <a:solidFill>
                  <a:schemeClr val="tx2"/>
                </a:solidFill>
              </a:rPr>
              <a:pPr/>
              <a:t>5/6/20</a:t>
            </a:fld>
            <a:endParaRPr kumimoji="0" lang="es-ES"/>
          </a:p>
        </p:txBody>
      </p:sp>
      <p:sp>
        <p:nvSpPr>
          <p:cNvPr id="5" name="Rectangle 4"/>
          <p:cNvSpPr>
            <a:spLocks noGrp="1"/>
          </p:cNvSpPr>
          <p:nvPr>
            <p:ph type="sldNum" sz="quarter" idx="13"/>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6" name="Rectangle 5"/>
          <p:cNvSpPr>
            <a:spLocks noGrp="1"/>
          </p:cNvSpPr>
          <p:nvPr>
            <p:ph type="ftr" sz="quarter" idx="14"/>
          </p:nvPr>
        </p:nvSpPr>
        <p:spPr/>
        <p:txBody>
          <a:bodyPr/>
          <a:lstStyle/>
          <a:p>
            <a:endParaRPr kumimoji="0" lang="es-E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Horizontal (pantalla completa)">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a:buFontTx/>
              <a:buNone/>
            </a:pPr>
            <a:r>
              <a:rPr kumimoji="0" lang="es-ES" i="0"/>
              <a:t>Haga clic en el icono</a:t>
            </a:r>
            <a:r>
              <a:rPr kumimoji="0" lang="es-ES" i="0" baseline="0"/>
              <a:t> para agregar </a:t>
            </a:r>
            <a:r>
              <a:rPr kumimoji="0" lang="es-ES" i="0"/>
              <a:t>una imagen a página completa</a:t>
            </a:r>
            <a:endParaRPr kumimoji="0" lang="es-ES" i="0" baseline="0"/>
          </a:p>
          <a:p>
            <a:pPr marL="0" marR="0" indent="0" algn="ctr">
              <a:buFontTx/>
              <a:buNone/>
            </a:pPr>
            <a:endParaRPr kumimoji="0" lang="es-ES" i="0"/>
          </a:p>
          <a:p>
            <a:pPr algn="ctr">
              <a:buFontTx/>
              <a:buNone/>
            </a:pPr>
            <a:endParaRPr kumimoji="0" lang="es-ES" i="0"/>
          </a:p>
          <a:p>
            <a:pPr algn="ctr">
              <a:buFontTx/>
              <a:buNone/>
            </a:pPr>
            <a:endParaRPr kumimoji="0" lang="es-ES" i="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ción del álbum">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eaLnBrk="1" latinLnBrk="0" hangingPunct="1">
              <a:defRPr kumimoji="0" lang="es-ES" baseline="0"/>
            </a:lvl1pPr>
            <a:extLst/>
          </a:lstStyle>
          <a:p>
            <a:r>
              <a:rPr kumimoji="0" lang="es-ES"/>
              <a:t>Haga clic para agregar el título de la sección</a:t>
            </a:r>
          </a:p>
        </p:txBody>
      </p:sp>
      <p:sp>
        <p:nvSpPr>
          <p:cNvPr id="27" name="Rectangle 11"/>
          <p:cNvSpPr>
            <a:spLocks noGrp="1"/>
          </p:cNvSpPr>
          <p:nvPr>
            <p:ph type="body" sz="quarter" idx="14" hasCustomPrompt="1"/>
          </p:nvPr>
        </p:nvSpPr>
        <p:spPr>
          <a:xfrm>
            <a:off x="752670" y="5600700"/>
            <a:ext cx="7772400" cy="838200"/>
          </a:xfrm>
        </p:spPr>
        <p:txBody>
          <a:bodyPr vert="horz" tIns="0"/>
          <a:lstStyle>
            <a:lvl1pPr eaLnBrk="1" latinLnBrk="0" hangingPunct="1">
              <a:buFontTx/>
              <a:buNone/>
              <a:defRPr kumimoji="0" lang="es-ES" sz="1800"/>
            </a:lvl1pPr>
            <a:extLst/>
          </a:lstStyle>
          <a:p>
            <a:pPr lvl="0"/>
            <a:r>
              <a:rPr kumimoji="0" lang="es-ES"/>
              <a:t>Haga clic para agregar subtítulo</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0" hangingPunct="1"/>
            <a:r>
              <a:rPr kumimoji="0" lang="es-ES_tradnl"/>
              <a:t>Arrastre la imagen al marcador de posición o haga clic en el icono para agregar</a:t>
            </a:r>
            <a:endParaRPr kumimoji="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0" hangingPunct="1"/>
            <a:r>
              <a:rPr kumimoji="0" lang="es-ES_tradnl"/>
              <a:t>Arrastre la imagen al marcador de posición o haga clic en el icono para agregar</a:t>
            </a:r>
            <a:endParaRPr kumimoji="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0" hangingPunct="1"/>
            <a:r>
              <a:rPr kumimoji="0" lang="es-ES_tradnl"/>
              <a:t>Arrastre la imagen al marcador de posición o haga clic en el icono para agregar</a:t>
            </a:r>
            <a:endParaRPr kumimoji="0"/>
          </a:p>
        </p:txBody>
      </p:sp>
      <p:sp>
        <p:nvSpPr>
          <p:cNvPr id="8" name="Rectangle 7"/>
          <p:cNvSpPr>
            <a:spLocks noGrp="1"/>
          </p:cNvSpPr>
          <p:nvPr>
            <p:ph type="dt" sz="half" idx="17"/>
          </p:nvPr>
        </p:nvSpPr>
        <p:spPr/>
        <p:txBody>
          <a:bodyPr/>
          <a:lstStyle/>
          <a:p>
            <a:fld id="{F30C84A2-23CF-44F5-B813-5187ED5C7D1C}" type="datetimeFigureOut">
              <a:rPr kumimoji="0" lang="es-ES" sz="1200">
                <a:solidFill>
                  <a:schemeClr val="tx2"/>
                </a:solidFill>
              </a:rPr>
              <a:pPr/>
              <a:t>5/6/20</a:t>
            </a:fld>
            <a:endParaRPr kumimoji="0" lang="es-ES"/>
          </a:p>
        </p:txBody>
      </p:sp>
      <p:sp>
        <p:nvSpPr>
          <p:cNvPr id="9" name="Rectangle 8"/>
          <p:cNvSpPr>
            <a:spLocks noGrp="1"/>
          </p:cNvSpPr>
          <p:nvPr>
            <p:ph type="sldNum" sz="quarter" idx="18"/>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0" name="Rectangle 9"/>
          <p:cNvSpPr>
            <a:spLocks noGrp="1"/>
          </p:cNvSpPr>
          <p:nvPr>
            <p:ph type="ftr" sz="quarter" idx="19"/>
          </p:nvPr>
        </p:nvSpPr>
        <p:spPr/>
        <p:txBody>
          <a:bodyPr/>
          <a:lstStyle/>
          <a:p>
            <a:endParaRPr kumimoji="0" lang="es-E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 en vertical con título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eaLnBrk="1" latinLnBrk="0" hangingPunct="1">
              <a:spcBef>
                <a:spcPct val="20000"/>
              </a:spcBef>
              <a:buFontTx/>
              <a:buNone/>
              <a:defRPr kumimoji="0" lang="es-ES" sz="1800" baseline="0">
                <a:solidFill>
                  <a:schemeClr val="tx1"/>
                </a:solidFill>
                <a:latin typeface="+mn-lt"/>
                <a:ea typeface="+mn-ea"/>
                <a:cs typeface="+mn-cs"/>
              </a:defRPr>
            </a:lvl1pPr>
            <a:extLst/>
          </a:lstStyle>
          <a:p>
            <a:pPr lvl="0"/>
            <a:r>
              <a:rPr kumimoji="0" lang="es-ES"/>
              <a:t>Haga clic para agregar el título</a:t>
            </a:r>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eaLnBrk="1" latinLnBrk="0" hangingPunct="1">
              <a:spcBef>
                <a:spcPct val="20000"/>
              </a:spcBef>
              <a:buFontTx/>
              <a:buNone/>
              <a:defRPr kumimoji="0" lang="es-ES" sz="1800" baseline="0">
                <a:solidFill>
                  <a:schemeClr val="tx1"/>
                </a:solidFill>
                <a:latin typeface="+mn-lt"/>
                <a:ea typeface="+mn-ea"/>
                <a:cs typeface="+mn-cs"/>
              </a:defRPr>
            </a:lvl1pPr>
            <a:extLst/>
          </a:lstStyle>
          <a:p>
            <a:pPr lvl="0"/>
            <a:r>
              <a:rPr kumimoji="0" lang="es-ES"/>
              <a:t>Haga clic para agregar el título</a:t>
            </a:r>
          </a:p>
        </p:txBody>
      </p:sp>
      <p:sp>
        <p:nvSpPr>
          <p:cNvPr id="6" name="Rectangle 5"/>
          <p:cNvSpPr>
            <a:spLocks noGrp="1"/>
          </p:cNvSpPr>
          <p:nvPr>
            <p:ph type="dt" sz="half" idx="16"/>
          </p:nvPr>
        </p:nvSpPr>
        <p:spPr/>
        <p:txBody>
          <a:bodyPr/>
          <a:lstStyle/>
          <a:p>
            <a:fld id="{F30C84A2-23CF-44F5-B813-5187ED5C7D1C}" type="datetimeFigureOut">
              <a:rPr kumimoji="0" lang="es-ES" sz="1200">
                <a:solidFill>
                  <a:schemeClr val="tx2"/>
                </a:solidFill>
              </a:rPr>
              <a:pPr/>
              <a:t>5/6/20</a:t>
            </a:fld>
            <a:endParaRPr kumimoji="0" lang="es-ES"/>
          </a:p>
        </p:txBody>
      </p:sp>
      <p:sp>
        <p:nvSpPr>
          <p:cNvPr id="7" name="Rectangle 6"/>
          <p:cNvSpPr>
            <a:spLocks noGrp="1"/>
          </p:cNvSpPr>
          <p:nvPr>
            <p:ph type="sldNum" sz="quarter" idx="17"/>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8" name="Rectangle 7"/>
          <p:cNvSpPr>
            <a:spLocks noGrp="1"/>
          </p:cNvSpPr>
          <p:nvPr>
            <p:ph type="ftr" sz="quarter" idx="18"/>
          </p:nvPr>
        </p:nvSpPr>
        <p:spPr/>
        <p:txBody>
          <a:bodyPr/>
          <a:lstStyle/>
          <a:p>
            <a:endParaRPr kumimoji="0" lang="es-E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en horizontal con título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0" algn="ctr" eaLnBrk="1" latinLnBrk="0" hangingPunct="1"/>
            <a:r>
              <a:rPr kumimoji="0" lang="es-ES_tradnl"/>
              <a:t>Arrastre la imagen al marcador de posición o haga clic en el icono para agregar</a:t>
            </a:r>
            <a:endParaRPr kumimoji="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eaLnBrk="1" latinLnBrk="0" hangingPunct="1">
              <a:spcBef>
                <a:spcPct val="20000"/>
              </a:spcBef>
              <a:buFontTx/>
              <a:buNone/>
              <a:defRPr kumimoji="0" lang="es-ES" sz="1800" baseline="0">
                <a:solidFill>
                  <a:schemeClr val="tx1"/>
                </a:solidFill>
                <a:latin typeface="+mn-lt"/>
                <a:ea typeface="+mn-ea"/>
                <a:cs typeface="+mn-cs"/>
              </a:defRPr>
            </a:lvl1pPr>
            <a:extLst/>
          </a:lstStyle>
          <a:p>
            <a:pPr lvl="0"/>
            <a:r>
              <a:rPr kumimoji="0" lang="es-ES"/>
              <a:t>Haga clic para agregar el título</a:t>
            </a:r>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eaLnBrk="1" latinLnBrk="0" hangingPunct="1">
              <a:spcBef>
                <a:spcPct val="20000"/>
              </a:spcBef>
              <a:buFontTx/>
              <a:buNone/>
              <a:defRPr kumimoji="0" lang="es-ES" sz="1800" baseline="0">
                <a:solidFill>
                  <a:schemeClr val="tx1"/>
                </a:solidFill>
                <a:latin typeface="+mn-lt"/>
                <a:ea typeface="+mn-ea"/>
                <a:cs typeface="+mn-cs"/>
              </a:defRPr>
            </a:lvl1pPr>
            <a:extLst/>
          </a:lstStyle>
          <a:p>
            <a:pPr lvl="0"/>
            <a:r>
              <a:rPr kumimoji="0" lang="es-ES"/>
              <a:t>Haga clic para agregar el título</a:t>
            </a:r>
          </a:p>
        </p:txBody>
      </p:sp>
      <p:sp>
        <p:nvSpPr>
          <p:cNvPr id="6" name="Rectangle 5"/>
          <p:cNvSpPr>
            <a:spLocks noGrp="1"/>
          </p:cNvSpPr>
          <p:nvPr>
            <p:ph type="dt" sz="half" idx="18"/>
          </p:nvPr>
        </p:nvSpPr>
        <p:spPr/>
        <p:txBody>
          <a:bodyPr/>
          <a:lstStyle/>
          <a:p>
            <a:fld id="{F30C84A2-23CF-44F5-B813-5187ED5C7D1C}" type="datetimeFigureOut">
              <a:rPr kumimoji="0" lang="es-ES" sz="1200">
                <a:solidFill>
                  <a:schemeClr val="tx2"/>
                </a:solidFill>
              </a:rPr>
              <a:pPr/>
              <a:t>5/6/20</a:t>
            </a:fld>
            <a:endParaRPr kumimoji="0" lang="es-ES"/>
          </a:p>
        </p:txBody>
      </p:sp>
      <p:sp>
        <p:nvSpPr>
          <p:cNvPr id="7" name="Rectangle 6"/>
          <p:cNvSpPr>
            <a:spLocks noGrp="1"/>
          </p:cNvSpPr>
          <p:nvPr>
            <p:ph type="sldNum" sz="quarter" idx="19"/>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9" name="Rectangle 8"/>
          <p:cNvSpPr>
            <a:spLocks noGrp="1"/>
          </p:cNvSpPr>
          <p:nvPr>
            <p:ph type="ftr" sz="quarter" idx="20"/>
          </p:nvPr>
        </p:nvSpPr>
        <p:spPr/>
        <p:txBody>
          <a:bodyPr/>
          <a:lstStyle/>
          <a:p>
            <a:endParaRPr kumimoji="0" lang="es-E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ixto con título">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0" marR="0" indent="1588" algn="ctr" eaLnBrk="1" latinLnBrk="0" hangingPunct="1"/>
            <a:r>
              <a:rPr kumimoji="0" lang="es-ES_tradnl"/>
              <a:t>Arrastre la imagen al marcador de posición o haga clic en el icono para agregar</a:t>
            </a:r>
            <a:endParaRPr kumimoji="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eaLnBrk="1" latinLnBrk="0" hangingPunct="1">
              <a:spcBef>
                <a:spcPct val="20000"/>
              </a:spcBef>
              <a:buFontTx/>
              <a:buNone/>
              <a:defRPr kumimoji="0" lang="es-ES" sz="1800" i="0" baseline="0">
                <a:solidFill>
                  <a:schemeClr val="tx1"/>
                </a:solidFill>
                <a:latin typeface="+mn-lt"/>
                <a:ea typeface="+mn-ea"/>
                <a:cs typeface="+mn-cs"/>
              </a:defRPr>
            </a:lvl1pPr>
            <a:extLst/>
          </a:lstStyle>
          <a:p>
            <a:pPr lvl="0"/>
            <a:r>
              <a:rPr kumimoji="0" lang="es-ES"/>
              <a:t>Haga clic para agregar el título</a:t>
            </a:r>
          </a:p>
        </p:txBody>
      </p:sp>
      <p:sp>
        <p:nvSpPr>
          <p:cNvPr id="5" name="Rectangle 4"/>
          <p:cNvSpPr>
            <a:spLocks noGrp="1"/>
          </p:cNvSpPr>
          <p:nvPr>
            <p:ph type="dt" sz="half" idx="14"/>
          </p:nvPr>
        </p:nvSpPr>
        <p:spPr/>
        <p:txBody>
          <a:bodyPr/>
          <a:lstStyle/>
          <a:p>
            <a:fld id="{F30C84A2-23CF-44F5-B813-5187ED5C7D1C}" type="datetimeFigureOut">
              <a:rPr kumimoji="0" lang="es-ES" sz="1200">
                <a:solidFill>
                  <a:schemeClr val="tx2"/>
                </a:solidFill>
              </a:rPr>
              <a:pPr/>
              <a:t>5/6/20</a:t>
            </a:fld>
            <a:endParaRPr kumimoji="0" lang="es-ES"/>
          </a:p>
        </p:txBody>
      </p:sp>
      <p:sp>
        <p:nvSpPr>
          <p:cNvPr id="7" name="Rectangle 6"/>
          <p:cNvSpPr>
            <a:spLocks noGrp="1"/>
          </p:cNvSpPr>
          <p:nvPr>
            <p:ph type="sldNum" sz="quarter" idx="15"/>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8" name="Rectangle 7"/>
          <p:cNvSpPr>
            <a:spLocks noGrp="1"/>
          </p:cNvSpPr>
          <p:nvPr>
            <p:ph type="ftr" sz="quarter" idx="16"/>
          </p:nvPr>
        </p:nvSpPr>
        <p:spPr/>
        <p:txBody>
          <a:bodyPr/>
          <a:lstStyle/>
          <a:p>
            <a:endParaRPr kumimoji="0" lang="es-E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en vertical con título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342900" indent="-342900" algn="ctr" eaLnBrk="1" latinLnBrk="0" hangingPunct="1"/>
            <a:r>
              <a:rPr kumimoji="0" lang="es-ES_tradnl"/>
              <a:t>Arrastre la imagen al marcador de posición o haga clic en el icono para agregar</a:t>
            </a:r>
            <a:endParaRPr kumimoji="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342900" indent="-342900" algn="ctr" eaLnBrk="1" latinLnBrk="0" hangingPunct="1"/>
            <a:r>
              <a:rPr kumimoji="0" lang="es-ES_tradnl"/>
              <a:t>Arrastre la imagen al marcador de posición o haga clic en el icono para agregar</a:t>
            </a:r>
            <a:endParaRPr kumimoji="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lang="es-ES" sz="2400" i="0">
                <a:solidFill>
                  <a:schemeClr val="tx1"/>
                </a:solidFill>
                <a:latin typeface="+mn-lt"/>
                <a:ea typeface="+mn-ea"/>
                <a:cs typeface="+mn-cs"/>
              </a:defRPr>
            </a:lvl1pPr>
            <a:extLst/>
          </a:lstStyle>
          <a:p>
            <a:pPr marL="342900" indent="-342900" algn="ctr" eaLnBrk="1" latinLnBrk="0" hangingPunct="1"/>
            <a:r>
              <a:rPr kumimoji="0" lang="es-ES_tradnl"/>
              <a:t>Arrastre la imagen al marcador de posición o haga clic en el icono para agregar</a:t>
            </a:r>
            <a:endParaRPr kumimoji="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eaLnBrk="1" latinLnBrk="0" hangingPunct="1">
              <a:spcBef>
                <a:spcPct val="20000"/>
              </a:spcBef>
              <a:buFontTx/>
              <a:buNone/>
              <a:defRPr kumimoji="0" lang="es-ES" sz="1800" baseline="0">
                <a:solidFill>
                  <a:schemeClr val="tx1"/>
                </a:solidFill>
                <a:latin typeface="+mn-lt"/>
                <a:ea typeface="+mn-ea"/>
                <a:cs typeface="+mn-cs"/>
              </a:defRPr>
            </a:lvl1pPr>
            <a:extLst/>
          </a:lstStyle>
          <a:p>
            <a:pPr lvl="0"/>
            <a:r>
              <a:rPr kumimoji="0" lang="es-ES"/>
              <a:t>Haga clic para agregar el título</a:t>
            </a:r>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eaLnBrk="1" latinLnBrk="0" hangingPunct="1">
              <a:spcBef>
                <a:spcPct val="20000"/>
              </a:spcBef>
              <a:buFontTx/>
              <a:buNone/>
              <a:defRPr kumimoji="0" lang="es-ES" sz="1800" baseline="0">
                <a:solidFill>
                  <a:schemeClr val="tx1"/>
                </a:solidFill>
                <a:latin typeface="+mn-lt"/>
                <a:ea typeface="+mn-ea"/>
                <a:cs typeface="+mn-cs"/>
              </a:defRPr>
            </a:lvl1pPr>
            <a:extLst/>
          </a:lstStyle>
          <a:p>
            <a:pPr lvl="0"/>
            <a:r>
              <a:rPr kumimoji="0" lang="es-ES"/>
              <a:t>Haga clic para agregar el título</a:t>
            </a:r>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eaLnBrk="1" latinLnBrk="0" hangingPunct="1">
              <a:spcBef>
                <a:spcPct val="20000"/>
              </a:spcBef>
              <a:buFontTx/>
              <a:buNone/>
              <a:defRPr kumimoji="0" lang="es-ES" sz="1800" baseline="0">
                <a:solidFill>
                  <a:schemeClr val="tx1"/>
                </a:solidFill>
                <a:latin typeface="+mn-lt"/>
                <a:ea typeface="+mn-ea"/>
                <a:cs typeface="+mn-cs"/>
              </a:defRPr>
            </a:lvl1pPr>
            <a:extLst/>
          </a:lstStyle>
          <a:p>
            <a:pPr lvl="0"/>
            <a:r>
              <a:rPr kumimoji="0" lang="es-ES"/>
              <a:t>Haga clic para agregar el título</a:t>
            </a:r>
          </a:p>
        </p:txBody>
      </p:sp>
      <p:sp>
        <p:nvSpPr>
          <p:cNvPr id="8" name="Rectangle 7"/>
          <p:cNvSpPr>
            <a:spLocks noGrp="1"/>
          </p:cNvSpPr>
          <p:nvPr>
            <p:ph type="dt" sz="half" idx="16"/>
          </p:nvPr>
        </p:nvSpPr>
        <p:spPr/>
        <p:txBody>
          <a:bodyPr/>
          <a:lstStyle/>
          <a:p>
            <a:fld id="{F30C84A2-23CF-44F5-B813-5187ED5C7D1C}" type="datetimeFigureOut">
              <a:rPr kumimoji="0" lang="es-ES" sz="1200">
                <a:solidFill>
                  <a:schemeClr val="tx2"/>
                </a:solidFill>
              </a:rPr>
              <a:pPr/>
              <a:t>5/6/20</a:t>
            </a:fld>
            <a:endParaRPr kumimoji="0" lang="es-ES"/>
          </a:p>
        </p:txBody>
      </p:sp>
      <p:sp>
        <p:nvSpPr>
          <p:cNvPr id="9" name="Rectangle 8"/>
          <p:cNvSpPr>
            <a:spLocks noGrp="1"/>
          </p:cNvSpPr>
          <p:nvPr>
            <p:ph type="sldNum" sz="quarter" idx="17"/>
          </p:nvPr>
        </p:nvSpPr>
        <p:spPr/>
        <p:txBody>
          <a:bodyPr/>
          <a:lstStyle/>
          <a:p>
            <a:pPr algn="r"/>
            <a:fld id="{F99EC173-99AE-4773-AB25-02E469A13EAE}" type="slidenum">
              <a:rPr kumimoji="0" lang="es-ES" sz="1200">
                <a:solidFill>
                  <a:schemeClr val="tx2"/>
                </a:solidFill>
              </a:rPr>
              <a:pPr algn="r"/>
              <a:t>‹Nº›</a:t>
            </a:fld>
            <a:endParaRPr kumimoji="0" lang="es-ES"/>
          </a:p>
        </p:txBody>
      </p:sp>
      <p:sp>
        <p:nvSpPr>
          <p:cNvPr id="10" name="Rectangle 9"/>
          <p:cNvSpPr>
            <a:spLocks noGrp="1"/>
          </p:cNvSpPr>
          <p:nvPr>
            <p:ph type="ftr" sz="quarter" idx="18"/>
          </p:nvPr>
        </p:nvSpPr>
        <p:spPr/>
        <p:txBody>
          <a:bodyPr/>
          <a:lstStyle/>
          <a:p>
            <a:endParaRPr kumimoji="0" lang="es-E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70638"/>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pPr eaLnBrk="1" latinLnBrk="0" hangingPunct="1"/>
            <a:r>
              <a:rPr kumimoji="0" lang="es-ES_tradnl"/>
              <a:t>Clic para editar título</a:t>
            </a:r>
            <a:endParaRPr kumimoji="0" lang="en-US"/>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p>
            <a:pPr lvl="0" eaLnBrk="1" latinLnBrk="0" hangingPunct="1"/>
            <a:r>
              <a:rPr kumimoji="0" lang="es-ES_tradnl"/>
              <a:t>Haga clic para modificar el estilo de texto del patrón</a:t>
            </a:r>
          </a:p>
          <a:p>
            <a:pPr lvl="1" eaLnBrk="1" latinLnBrk="0" hangingPunct="1"/>
            <a:r>
              <a:rPr kumimoji="0" lang="es-ES_tradnl"/>
              <a:t>Segundo nivel</a:t>
            </a:r>
          </a:p>
          <a:p>
            <a:pPr lvl="2" eaLnBrk="1" latinLnBrk="0" hangingPunct="1"/>
            <a:r>
              <a:rPr kumimoji="0" lang="es-ES_tradnl"/>
              <a:t>Tercer nivel</a:t>
            </a:r>
          </a:p>
          <a:p>
            <a:pPr lvl="3" eaLnBrk="1" latinLnBrk="0" hangingPunct="1"/>
            <a:r>
              <a:rPr kumimoji="0" lang="es-ES_tradnl"/>
              <a:t>Cuarto nivel</a:t>
            </a:r>
          </a:p>
          <a:p>
            <a:pPr lvl="4" eaLnBrk="1" latinLnBrk="0" hangingPunct="1"/>
            <a:r>
              <a:rPr kumimoji="0" lang="es-ES_tradnl"/>
              <a:t>Quinto nivel</a:t>
            </a:r>
            <a:endParaRPr kumimoji="0" lang="en-US"/>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eaLnBrk="1" latinLnBrk="0" hangingPunct="1">
              <a:defRPr kumimoji="0" lang="es-ES" sz="1200">
                <a:solidFill>
                  <a:schemeClr val="tx2"/>
                </a:solidFill>
              </a:defRPr>
            </a:lvl1pPr>
            <a:extLst/>
          </a:lstStyle>
          <a:p>
            <a:fld id="{F30C84A2-23CF-44F5-B813-5187ED5C7D1C}" type="datetimeFigureOut">
              <a:rPr kumimoji="0" lang="es-ES" sz="1200">
                <a:solidFill>
                  <a:schemeClr val="tx2"/>
                </a:solidFill>
              </a:rPr>
              <a:pPr/>
              <a:t>5/6/20</a:t>
            </a:fld>
            <a:endParaRPr kumimoji="0" lang="es-ES" sz="120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eaLnBrk="1" latinLnBrk="0" hangingPunct="1">
              <a:defRPr kumimoji="0" lang="es-ES" sz="1200">
                <a:solidFill>
                  <a:schemeClr val="tx2"/>
                </a:solidFill>
              </a:defRPr>
            </a:lvl1pPr>
            <a:extLst/>
          </a:lstStyle>
          <a:p>
            <a:pPr algn="ctr"/>
            <a:endParaRPr kumimoji="0" lang="es-ES" sz="120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eaLnBrk="1" latinLnBrk="0" hangingPunct="1">
              <a:defRPr kumimoji="0" lang="es-ES" sz="1200">
                <a:solidFill>
                  <a:schemeClr val="tx2"/>
                </a:solidFill>
              </a:defRPr>
            </a:lvl1pPr>
            <a:extLst/>
          </a:lstStyle>
          <a:p>
            <a:pPr algn="r"/>
            <a:fld id="{F99EC173-99AE-4773-AB25-02E469A13EAE}" type="slidenum">
              <a:rPr kumimoji="0" lang="es-ES" sz="1200">
                <a:solidFill>
                  <a:schemeClr val="tx2"/>
                </a:solidFill>
              </a:rPr>
              <a:pPr algn="r"/>
              <a:t>‹Nº›</a:t>
            </a:fld>
            <a:endParaRPr kumimoji="0" lang="es-ES"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xStyles>
    <p:titleStyle>
      <a:lvl1pPr algn="l" rtl="0" eaLnBrk="1" latinLnBrk="0" hangingPunct="1">
        <a:spcBef>
          <a:spcPct val="0"/>
        </a:spcBef>
        <a:buNone/>
        <a:defRPr kumimoji="0" lang="es-ES"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latinLnBrk="0" hangingPunct="1">
        <a:defRPr kumimoji="0" lang="es-ES">
          <a:solidFill>
            <a:schemeClr val="tx2"/>
          </a:solidFill>
        </a:defRPr>
      </a:lvl2pPr>
      <a:lvl3pPr eaLnBrk="1" latinLnBrk="0" hangingPunct="1">
        <a:defRPr kumimoji="0" lang="es-ES">
          <a:solidFill>
            <a:schemeClr val="tx2"/>
          </a:solidFill>
        </a:defRPr>
      </a:lvl3pPr>
      <a:lvl4pPr eaLnBrk="1" latinLnBrk="0" hangingPunct="1">
        <a:defRPr kumimoji="0" lang="es-ES">
          <a:solidFill>
            <a:schemeClr val="tx2"/>
          </a:solidFill>
        </a:defRPr>
      </a:lvl4pPr>
      <a:lvl5pPr eaLnBrk="1" latinLnBrk="0" hangingPunct="1">
        <a:defRPr kumimoji="0" lang="es-ES">
          <a:solidFill>
            <a:schemeClr val="tx2"/>
          </a:solidFill>
        </a:defRPr>
      </a:lvl5pPr>
      <a:lvl6pPr eaLnBrk="1" latinLnBrk="0" hangingPunct="1">
        <a:defRPr kumimoji="0" lang="es-ES">
          <a:solidFill>
            <a:schemeClr val="tx2"/>
          </a:solidFill>
        </a:defRPr>
      </a:lvl6pPr>
      <a:lvl7pPr eaLnBrk="1" latinLnBrk="0" hangingPunct="1">
        <a:defRPr kumimoji="0" lang="es-ES">
          <a:solidFill>
            <a:schemeClr val="tx2"/>
          </a:solidFill>
        </a:defRPr>
      </a:lvl7pPr>
      <a:lvl8pPr eaLnBrk="1" latinLnBrk="0" hangingPunct="1">
        <a:defRPr kumimoji="0" lang="es-ES">
          <a:solidFill>
            <a:schemeClr val="tx2"/>
          </a:solidFill>
        </a:defRPr>
      </a:lvl8pPr>
      <a:lvl9pPr eaLnBrk="1" latinLnBrk="0" hangingPunct="1">
        <a:defRPr kumimoji="0" lang="es-ES">
          <a:solidFill>
            <a:schemeClr val="tx2"/>
          </a:solidFill>
        </a:defRPr>
      </a:lvl9pPr>
      <a:extLst/>
    </p:titleStyle>
    <p:bodyStyle>
      <a:lvl1pPr marL="342900" indent="-342900" algn="l" rtl="0" eaLnBrk="1" latinLnBrk="0" hangingPunct="1">
        <a:spcBef>
          <a:spcPct val="20000"/>
        </a:spcBef>
        <a:buChar char="•"/>
        <a:defRPr kumimoji="0" lang="es-ES" sz="2400">
          <a:solidFill>
            <a:schemeClr val="tx1"/>
          </a:solidFill>
          <a:latin typeface="+mn-lt"/>
          <a:ea typeface="+mn-ea"/>
          <a:cs typeface="+mn-cs"/>
        </a:defRPr>
      </a:lvl1pPr>
      <a:lvl2pPr marL="742950" indent="-285750" algn="l" rtl="0" eaLnBrk="1" latinLnBrk="0" hangingPunct="1">
        <a:spcBef>
          <a:spcPct val="20000"/>
        </a:spcBef>
        <a:buChar char="–"/>
        <a:defRPr kumimoji="0" lang="es-ES" sz="2400">
          <a:solidFill>
            <a:schemeClr val="tx1"/>
          </a:solidFill>
          <a:latin typeface="+mn-lt"/>
          <a:ea typeface="+mn-ea"/>
          <a:cs typeface="+mn-cs"/>
        </a:defRPr>
      </a:lvl2pPr>
      <a:lvl3pPr marL="1143000" indent="-228600" algn="l" rtl="0" eaLnBrk="1" latinLnBrk="0" hangingPunct="1">
        <a:spcBef>
          <a:spcPct val="20000"/>
        </a:spcBef>
        <a:buChar char="•"/>
        <a:defRPr kumimoji="0" lang="es-ES" sz="2000">
          <a:solidFill>
            <a:schemeClr val="tx1"/>
          </a:solidFill>
          <a:latin typeface="+mn-lt"/>
          <a:ea typeface="+mn-ea"/>
          <a:cs typeface="+mn-cs"/>
        </a:defRPr>
      </a:lvl3pPr>
      <a:lvl4pPr marL="1600200" indent="-228600" algn="l" rtl="0" eaLnBrk="1" latinLnBrk="0" hangingPunct="1">
        <a:spcBef>
          <a:spcPct val="20000"/>
        </a:spcBef>
        <a:buChar char="–"/>
        <a:defRPr kumimoji="0" lang="es-ES" sz="1800">
          <a:solidFill>
            <a:schemeClr val="tx1"/>
          </a:solidFill>
          <a:latin typeface="+mn-lt"/>
          <a:ea typeface="+mn-ea"/>
          <a:cs typeface="+mn-cs"/>
        </a:defRPr>
      </a:lvl4pPr>
      <a:lvl5pPr marL="2057400" indent="-228600" algn="l" rtl="0" eaLnBrk="1" latinLnBrk="0" hangingPunct="1">
        <a:spcBef>
          <a:spcPct val="20000"/>
        </a:spcBef>
        <a:buChar char="»"/>
        <a:defRPr kumimoji="0" lang="es-ES" sz="1600">
          <a:solidFill>
            <a:schemeClr val="tx1"/>
          </a:solidFill>
          <a:latin typeface="+mn-lt"/>
          <a:ea typeface="+mn-ea"/>
          <a:cs typeface="+mn-cs"/>
        </a:defRPr>
      </a:lvl5pPr>
      <a:lvl6pPr marL="2514600" indent="-228600" algn="l" rtl="0" eaLnBrk="1" latinLnBrk="0" hangingPunct="1">
        <a:spcBef>
          <a:spcPct val="20000"/>
        </a:spcBef>
        <a:buChar char="•"/>
        <a:defRPr kumimoji="0" lang="es-ES" sz="2000">
          <a:solidFill>
            <a:schemeClr val="tx1"/>
          </a:solidFill>
          <a:latin typeface="+mn-lt"/>
          <a:ea typeface="+mn-ea"/>
          <a:cs typeface="+mn-cs"/>
        </a:defRPr>
      </a:lvl6pPr>
      <a:lvl7pPr marL="2971800" indent="-228600" algn="l" rtl="0" eaLnBrk="1" latinLnBrk="0" hangingPunct="1">
        <a:spcBef>
          <a:spcPct val="20000"/>
        </a:spcBef>
        <a:buChar char="•"/>
        <a:defRPr kumimoji="0" lang="es-ES" sz="2000">
          <a:solidFill>
            <a:schemeClr val="tx1"/>
          </a:solidFill>
          <a:latin typeface="+mn-lt"/>
          <a:ea typeface="+mn-ea"/>
          <a:cs typeface="+mn-cs"/>
        </a:defRPr>
      </a:lvl7pPr>
      <a:lvl8pPr marL="3429000" indent="-228600" algn="l" rtl="0" eaLnBrk="1" latinLnBrk="0" hangingPunct="1">
        <a:spcBef>
          <a:spcPct val="20000"/>
        </a:spcBef>
        <a:buChar char="•"/>
        <a:defRPr kumimoji="0" lang="es-ES" sz="2000">
          <a:solidFill>
            <a:schemeClr val="tx1"/>
          </a:solidFill>
          <a:latin typeface="+mn-lt"/>
          <a:ea typeface="+mn-ea"/>
          <a:cs typeface="+mn-cs"/>
        </a:defRPr>
      </a:lvl8pPr>
      <a:lvl9pPr marL="3886200" indent="-228600" algn="l" rtl="0" eaLnBrk="1" latinLnBrk="0" hangingPunct="1">
        <a:spcBef>
          <a:spcPct val="20000"/>
        </a:spcBef>
        <a:buChar char="•"/>
        <a:defRPr kumimoji="0" lang="es-ES" sz="2000">
          <a:solidFill>
            <a:schemeClr val="tx1"/>
          </a:solidFill>
          <a:latin typeface="+mn-lt"/>
          <a:ea typeface="+mn-ea"/>
          <a:cs typeface="+mn-cs"/>
        </a:defRPr>
      </a:lvl9pPr>
      <a:extLst/>
    </p:bodyStyle>
    <p:otherStyle>
      <a:lvl1pPr marL="0" algn="l" rtl="0" eaLnBrk="1" latinLnBrk="0" hangingPunct="1">
        <a:defRPr kumimoji="0" lang="es-ES">
          <a:solidFill>
            <a:schemeClr val="tx1"/>
          </a:solidFill>
          <a:latin typeface="+mn-lt"/>
          <a:ea typeface="+mn-ea"/>
          <a:cs typeface="+mn-cs"/>
        </a:defRPr>
      </a:lvl1pPr>
      <a:lvl2pPr marL="457200" algn="l" rtl="0" eaLnBrk="1" latinLnBrk="0" hangingPunct="1">
        <a:defRPr kumimoji="0" lang="es-ES">
          <a:solidFill>
            <a:schemeClr val="tx1"/>
          </a:solidFill>
          <a:latin typeface="+mn-lt"/>
          <a:ea typeface="+mn-ea"/>
          <a:cs typeface="+mn-cs"/>
        </a:defRPr>
      </a:lvl2pPr>
      <a:lvl3pPr marL="914400" algn="l" rtl="0" eaLnBrk="1" latinLnBrk="0" hangingPunct="1">
        <a:defRPr kumimoji="0" lang="es-ES">
          <a:solidFill>
            <a:schemeClr val="tx1"/>
          </a:solidFill>
          <a:latin typeface="+mn-lt"/>
          <a:ea typeface="+mn-ea"/>
          <a:cs typeface="+mn-cs"/>
        </a:defRPr>
      </a:lvl3pPr>
      <a:lvl4pPr marL="1371600" algn="l" rtl="0" eaLnBrk="1" latinLnBrk="0" hangingPunct="1">
        <a:defRPr kumimoji="0" lang="es-ES">
          <a:solidFill>
            <a:schemeClr val="tx1"/>
          </a:solidFill>
          <a:latin typeface="+mn-lt"/>
          <a:ea typeface="+mn-ea"/>
          <a:cs typeface="+mn-cs"/>
        </a:defRPr>
      </a:lvl4pPr>
      <a:lvl5pPr marL="1828800" algn="l" rtl="0" eaLnBrk="1" latinLnBrk="0" hangingPunct="1">
        <a:defRPr kumimoji="0" lang="es-ES">
          <a:solidFill>
            <a:schemeClr val="tx1"/>
          </a:solidFill>
          <a:latin typeface="+mn-lt"/>
          <a:ea typeface="+mn-ea"/>
          <a:cs typeface="+mn-cs"/>
        </a:defRPr>
      </a:lvl5pPr>
      <a:lvl6pPr marL="2286000" algn="l" rtl="0" eaLnBrk="1" latinLnBrk="0" hangingPunct="1">
        <a:defRPr kumimoji="0" lang="es-ES">
          <a:solidFill>
            <a:schemeClr val="tx1"/>
          </a:solidFill>
          <a:latin typeface="+mn-lt"/>
          <a:ea typeface="+mn-ea"/>
          <a:cs typeface="+mn-cs"/>
        </a:defRPr>
      </a:lvl6pPr>
      <a:lvl7pPr marL="2743200" algn="l" rtl="0" eaLnBrk="1" latinLnBrk="0" hangingPunct="1">
        <a:defRPr kumimoji="0" lang="es-ES">
          <a:solidFill>
            <a:schemeClr val="tx1"/>
          </a:solidFill>
          <a:latin typeface="+mn-lt"/>
          <a:ea typeface="+mn-ea"/>
          <a:cs typeface="+mn-cs"/>
        </a:defRPr>
      </a:lvl7pPr>
      <a:lvl8pPr marL="3200400" algn="l" rtl="0" eaLnBrk="1" latinLnBrk="0" hangingPunct="1">
        <a:defRPr kumimoji="0" lang="es-ES">
          <a:solidFill>
            <a:schemeClr val="tx1"/>
          </a:solidFill>
          <a:latin typeface="+mn-lt"/>
          <a:ea typeface="+mn-ea"/>
          <a:cs typeface="+mn-cs"/>
        </a:defRPr>
      </a:lvl8pPr>
      <a:lvl9pPr marL="3657600" algn="l" rtl="0" eaLnBrk="1" latinLnBrk="0" hangingPunct="1">
        <a:defRPr kumimoji="0" lang="es-ES">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www.unav.es/cdb/dbcapo11c.html"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00200" y="685800"/>
            <a:ext cx="5955476" cy="2585323"/>
          </a:xfrm>
          <a:prstGeom prst="rect">
            <a:avLst/>
          </a:prstGeom>
          <a:noFill/>
        </p:spPr>
        <p:txBody>
          <a:bodyPr wrap="none" lIns="91440" tIns="45720" rIns="91440" bIns="45720">
            <a:spAutoFit/>
          </a:bodyPr>
          <a:lstStyle/>
          <a:p>
            <a:pPr algn="ctr"/>
            <a:r>
              <a:rPr lang="es-ES_tradnl" sz="5400" b="1" cap="none" spc="0" dirty="0">
                <a:ln w="12700">
                  <a:solidFill>
                    <a:schemeClr val="tx2">
                      <a:satMod val="155000"/>
                    </a:schemeClr>
                  </a:solidFill>
                  <a:prstDash val="solid"/>
                </a:ln>
                <a:solidFill>
                  <a:srgbClr val="FF6600"/>
                </a:solidFill>
                <a:effectLst>
                  <a:outerShdw blurRad="41275" dist="20320" dir="1800000" algn="tl" rotWithShape="0">
                    <a:srgbClr val="000000">
                      <a:alpha val="40000"/>
                    </a:srgbClr>
                  </a:outerShdw>
                </a:effectLst>
              </a:rPr>
              <a:t>ACERCA </a:t>
            </a:r>
          </a:p>
          <a:p>
            <a:pPr algn="ctr"/>
            <a:r>
              <a:rPr lang="es-ES_tradnl" sz="5400" b="1" cap="none" spc="0" dirty="0">
                <a:ln w="12700">
                  <a:solidFill>
                    <a:schemeClr val="tx2">
                      <a:satMod val="155000"/>
                    </a:schemeClr>
                  </a:solidFill>
                  <a:prstDash val="solid"/>
                </a:ln>
                <a:solidFill>
                  <a:srgbClr val="FF6600"/>
                </a:solidFill>
                <a:effectLst>
                  <a:outerShdw blurRad="41275" dist="20320" dir="1800000" algn="tl" rotWithShape="0">
                    <a:srgbClr val="000000">
                      <a:alpha val="40000"/>
                    </a:srgbClr>
                  </a:outerShdw>
                </a:effectLst>
              </a:rPr>
              <a:t>DE LA </a:t>
            </a:r>
          </a:p>
          <a:p>
            <a:pPr algn="ctr"/>
            <a:r>
              <a:rPr lang="es-ES_tradnl" sz="5400" b="1" cap="none" spc="0" dirty="0">
                <a:ln w="12700">
                  <a:solidFill>
                    <a:schemeClr val="tx2">
                      <a:satMod val="155000"/>
                    </a:schemeClr>
                  </a:solidFill>
                  <a:prstDash val="solid"/>
                </a:ln>
                <a:solidFill>
                  <a:srgbClr val="FF6600"/>
                </a:solidFill>
                <a:effectLst>
                  <a:outerShdw blurRad="41275" dist="20320" dir="1800000" algn="tl" rotWithShape="0">
                    <a:srgbClr val="000000">
                      <a:alpha val="40000"/>
                    </a:srgbClr>
                  </a:outerShdw>
                </a:effectLst>
              </a:rPr>
              <a:t>INTELIGENCIA</a:t>
            </a:r>
          </a:p>
        </p:txBody>
      </p:sp>
      <p:pic>
        <p:nvPicPr>
          <p:cNvPr id="8" name="Imagen 7" descr="mona li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733800"/>
            <a:ext cx="4343400" cy="2538351"/>
          </a:xfrm>
          <a:prstGeom prst="rect">
            <a:avLst/>
          </a:prstGeom>
          <a:ln>
            <a:solidFill>
              <a:srgbClr val="FF6600"/>
            </a:solid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9600" y="152400"/>
            <a:ext cx="8153400" cy="6524863"/>
          </a:xfrm>
          <a:prstGeom prst="rect">
            <a:avLst/>
          </a:prstGeom>
        </p:spPr>
        <p:txBody>
          <a:bodyPr wrap="square">
            <a:spAutoFit/>
          </a:bodyPr>
          <a:lstStyle/>
          <a:p>
            <a:pPr algn="ctr"/>
            <a:r>
              <a:rPr lang="es-ES" sz="2800" b="1" dirty="0">
                <a:solidFill>
                  <a:srgbClr val="CCAF0A"/>
                </a:solidFill>
                <a:latin typeface="Arial"/>
                <a:cs typeface="Arial"/>
              </a:rPr>
              <a:t>TAXIA</a:t>
            </a: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endParaRPr lang="es-ES" dirty="0">
              <a:latin typeface="Arial"/>
              <a:cs typeface="Arial"/>
            </a:endParaRPr>
          </a:p>
          <a:p>
            <a:pPr algn="just"/>
            <a:r>
              <a:rPr lang="es-ES" sz="2000" dirty="0">
                <a:latin typeface="Arial"/>
                <a:cs typeface="Arial"/>
              </a:rPr>
              <a:t>    </a:t>
            </a:r>
            <a:r>
              <a:rPr lang="es-ES" sz="2400" dirty="0">
                <a:latin typeface="Arial"/>
                <a:cs typeface="Arial"/>
              </a:rPr>
              <a:t>Se denomina </a:t>
            </a:r>
            <a:r>
              <a:rPr lang="es-ES" sz="2400" b="1" dirty="0">
                <a:solidFill>
                  <a:srgbClr val="CCAF0A"/>
                </a:solidFill>
                <a:latin typeface="Arial"/>
                <a:cs typeface="Arial"/>
              </a:rPr>
              <a:t>taxia</a:t>
            </a:r>
            <a:r>
              <a:rPr lang="es-ES" sz="2400" dirty="0">
                <a:latin typeface="Arial"/>
                <a:cs typeface="Arial"/>
              </a:rPr>
              <a:t>, al </a:t>
            </a:r>
            <a:r>
              <a:rPr lang="es-ES" sz="2400" u="sng" dirty="0">
                <a:latin typeface="Arial"/>
                <a:cs typeface="Arial"/>
              </a:rPr>
              <a:t>movimiento o desplazamiento orientado</a:t>
            </a:r>
            <a:r>
              <a:rPr lang="es-ES" sz="2400" dirty="0">
                <a:latin typeface="Arial"/>
                <a:cs typeface="Arial"/>
              </a:rPr>
              <a:t> de un organismo (animales), o parte de él, como respuesta a la percepción de un estímulo o de un gradiente de la intensidad del mismo. Un ejemplo claro es la </a:t>
            </a:r>
            <a:r>
              <a:rPr lang="es-ES" sz="2400" dirty="0" err="1">
                <a:solidFill>
                  <a:srgbClr val="CCAF0A"/>
                </a:solidFill>
                <a:latin typeface="Arial"/>
                <a:cs typeface="Arial"/>
              </a:rPr>
              <a:t>fototaxia</a:t>
            </a:r>
            <a:r>
              <a:rPr lang="es-ES" sz="2400" dirty="0">
                <a:latin typeface="Arial"/>
                <a:cs typeface="Arial"/>
              </a:rPr>
              <a:t>, o reacción a la luz o en función de ella.</a:t>
            </a:r>
          </a:p>
        </p:txBody>
      </p:sp>
      <p:pic>
        <p:nvPicPr>
          <p:cNvPr id="3" name="Imagen 2"/>
          <p:cNvPicPr>
            <a:picLocks noChangeAspect="1"/>
          </p:cNvPicPr>
          <p:nvPr/>
        </p:nvPicPr>
        <p:blipFill>
          <a:blip r:embed="rId3"/>
          <a:stretch>
            <a:fillRect/>
          </a:stretch>
        </p:blipFill>
        <p:spPr>
          <a:xfrm>
            <a:off x="2590800" y="838200"/>
            <a:ext cx="4419600" cy="3683000"/>
          </a:xfrm>
          <a:prstGeom prst="rect">
            <a:avLst/>
          </a:prstGeom>
        </p:spPr>
      </p:pic>
    </p:spTree>
    <p:extLst>
      <p:ext uri="{BB962C8B-B14F-4D97-AF65-F5344CB8AC3E}">
        <p14:creationId xmlns:p14="http://schemas.microsoft.com/office/powerpoint/2010/main" val="37073166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28600" y="3733800"/>
            <a:ext cx="8734082" cy="2862322"/>
          </a:xfrm>
          <a:prstGeom prst="rect">
            <a:avLst/>
          </a:prstGeom>
        </p:spPr>
        <p:txBody>
          <a:bodyPr wrap="square">
            <a:spAutoFit/>
          </a:bodyPr>
          <a:lstStyle/>
          <a:p>
            <a:pPr algn="just"/>
            <a:r>
              <a:rPr lang="es-ES" sz="2000" dirty="0">
                <a:latin typeface="Arial"/>
                <a:cs typeface="Arial"/>
              </a:rPr>
              <a:t>     El </a:t>
            </a:r>
            <a:r>
              <a:rPr lang="es-ES" sz="2000" dirty="0">
                <a:solidFill>
                  <a:srgbClr val="CCAF0A"/>
                </a:solidFill>
                <a:latin typeface="Arial"/>
                <a:cs typeface="Arial"/>
              </a:rPr>
              <a:t>reflejo</a:t>
            </a:r>
            <a:r>
              <a:rPr lang="es-ES" sz="2000" dirty="0">
                <a:latin typeface="Arial"/>
                <a:cs typeface="Arial"/>
              </a:rPr>
              <a:t> es una respuesta automática ante cierto estímulo. A diferencia del </a:t>
            </a:r>
            <a:r>
              <a:rPr lang="es-ES" sz="2000" dirty="0">
                <a:solidFill>
                  <a:srgbClr val="CCAF0A"/>
                </a:solidFill>
                <a:latin typeface="Arial"/>
                <a:cs typeface="Arial"/>
              </a:rPr>
              <a:t>tactismo (tropismos y taxias)</a:t>
            </a:r>
            <a:r>
              <a:rPr lang="es-ES" sz="2000" dirty="0">
                <a:latin typeface="Arial"/>
                <a:cs typeface="Arial"/>
              </a:rPr>
              <a:t>, supone la presencia de un sistema nervioso, aunque sea elemental. </a:t>
            </a:r>
          </a:p>
          <a:p>
            <a:pPr algn="just"/>
            <a:r>
              <a:rPr lang="es-ES" sz="2000" dirty="0">
                <a:latin typeface="Arial"/>
                <a:cs typeface="Arial"/>
              </a:rPr>
              <a:t>    A medida que se asciende en la escala zoológica, el número y la especialización de los reflejos van en aumento. Mientras que en los animales inferiores los reflejos constituyen todo su comportamiento, en los animales superiores su función queda reducida a determinadas acciones. Por ejemplo, la extensión de los brazos al caer que se observa entre primates, o el giro de los gatos.</a:t>
            </a:r>
          </a:p>
        </p:txBody>
      </p:sp>
      <p:sp>
        <p:nvSpPr>
          <p:cNvPr id="5" name="CuadroTexto 4"/>
          <p:cNvSpPr txBox="1"/>
          <p:nvPr/>
        </p:nvSpPr>
        <p:spPr>
          <a:xfrm>
            <a:off x="3200400" y="304800"/>
            <a:ext cx="2895600" cy="461665"/>
          </a:xfrm>
          <a:prstGeom prst="rect">
            <a:avLst/>
          </a:prstGeom>
          <a:noFill/>
        </p:spPr>
        <p:txBody>
          <a:bodyPr wrap="square" rtlCol="0">
            <a:spAutoFit/>
          </a:bodyPr>
          <a:lstStyle/>
          <a:p>
            <a:pPr algn="ctr"/>
            <a:r>
              <a:rPr lang="es-ES" sz="2400" b="1" dirty="0">
                <a:solidFill>
                  <a:srgbClr val="CCAF0A"/>
                </a:solidFill>
                <a:latin typeface="Arial"/>
                <a:cs typeface="Arial"/>
              </a:rPr>
              <a:t>REFLEJOS</a:t>
            </a:r>
          </a:p>
        </p:txBody>
      </p:sp>
      <p:pic>
        <p:nvPicPr>
          <p:cNvPr id="7" name="Imagen 6"/>
          <p:cNvPicPr>
            <a:picLocks noChangeAspect="1"/>
          </p:cNvPicPr>
          <p:nvPr/>
        </p:nvPicPr>
        <p:blipFill>
          <a:blip r:embed="rId2"/>
          <a:stretch>
            <a:fillRect/>
          </a:stretch>
        </p:blipFill>
        <p:spPr>
          <a:xfrm>
            <a:off x="2209800" y="990600"/>
            <a:ext cx="4572000" cy="2575560"/>
          </a:xfrm>
          <a:prstGeom prst="rect">
            <a:avLst/>
          </a:prstGeom>
        </p:spPr>
      </p:pic>
    </p:spTree>
    <p:extLst>
      <p:ext uri="{BB962C8B-B14F-4D97-AF65-F5344CB8AC3E}">
        <p14:creationId xmlns:p14="http://schemas.microsoft.com/office/powerpoint/2010/main" val="24799848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do cats always land on their feet - Life in the Air Episode 1 Preview - BBC O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9143999" cy="5181600"/>
          </a:xfrm>
          <a:prstGeom prst="rect">
            <a:avLst/>
          </a:prstGeom>
        </p:spPr>
      </p:pic>
    </p:spTree>
    <p:extLst>
      <p:ext uri="{BB962C8B-B14F-4D97-AF65-F5344CB8AC3E}">
        <p14:creationId xmlns:p14="http://schemas.microsoft.com/office/powerpoint/2010/main" val="224789429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362200" y="304800"/>
            <a:ext cx="4572000" cy="523220"/>
          </a:xfrm>
          <a:prstGeom prst="rect">
            <a:avLst/>
          </a:prstGeom>
          <a:noFill/>
        </p:spPr>
        <p:txBody>
          <a:bodyPr wrap="square" rtlCol="0">
            <a:spAutoFit/>
          </a:bodyPr>
          <a:lstStyle/>
          <a:p>
            <a:pPr algn="ctr"/>
            <a:r>
              <a:rPr lang="es-ES" sz="2800" b="1" dirty="0">
                <a:solidFill>
                  <a:srgbClr val="CCAF0A"/>
                </a:solidFill>
                <a:latin typeface="Arial"/>
                <a:cs typeface="Arial"/>
              </a:rPr>
              <a:t>INSTINTOS</a:t>
            </a:r>
          </a:p>
        </p:txBody>
      </p:sp>
      <p:pic>
        <p:nvPicPr>
          <p:cNvPr id="4" name="Imagen 3" descr="impront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0"/>
            <a:ext cx="4572000" cy="2696901"/>
          </a:xfrm>
          <a:prstGeom prst="rect">
            <a:avLst/>
          </a:prstGeom>
        </p:spPr>
      </p:pic>
      <p:sp>
        <p:nvSpPr>
          <p:cNvPr id="5" name="CuadroTexto 4"/>
          <p:cNvSpPr txBox="1"/>
          <p:nvPr/>
        </p:nvSpPr>
        <p:spPr>
          <a:xfrm>
            <a:off x="533400" y="4572000"/>
            <a:ext cx="8153400" cy="1569660"/>
          </a:xfrm>
          <a:prstGeom prst="rect">
            <a:avLst/>
          </a:prstGeom>
          <a:noFill/>
        </p:spPr>
        <p:txBody>
          <a:bodyPr wrap="square" rtlCol="0">
            <a:spAutoFit/>
          </a:bodyPr>
          <a:lstStyle/>
          <a:p>
            <a:r>
              <a:rPr lang="es-ES" sz="2200" dirty="0">
                <a:latin typeface="Arial"/>
                <a:cs typeface="Arial"/>
              </a:rPr>
              <a:t>   </a:t>
            </a:r>
            <a:r>
              <a:rPr lang="es-ES" sz="2400" dirty="0">
                <a:latin typeface="Arial"/>
                <a:cs typeface="Arial"/>
              </a:rPr>
              <a:t>Son </a:t>
            </a:r>
            <a:r>
              <a:rPr lang="es-ES" sz="2400" i="1" dirty="0">
                <a:latin typeface="Arial"/>
                <a:cs typeface="Arial"/>
              </a:rPr>
              <a:t>patrones o pautas de comportamiento complejas, innatas, propias de cada especie </a:t>
            </a:r>
            <a:r>
              <a:rPr lang="es-ES" sz="2400" dirty="0">
                <a:latin typeface="Arial"/>
                <a:cs typeface="Arial"/>
              </a:rPr>
              <a:t>para la adaptación de sus miembros al medio. Están estereotipadas (son fijas) y son típicas de cada especie.</a:t>
            </a:r>
          </a:p>
        </p:txBody>
      </p:sp>
    </p:spTree>
    <p:extLst>
      <p:ext uri="{BB962C8B-B14F-4D97-AF65-F5344CB8AC3E}">
        <p14:creationId xmlns:p14="http://schemas.microsoft.com/office/powerpoint/2010/main" val="2247894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47800" y="457200"/>
            <a:ext cx="6324600" cy="523220"/>
          </a:xfrm>
          <a:prstGeom prst="rect">
            <a:avLst/>
          </a:prstGeom>
          <a:noFill/>
        </p:spPr>
        <p:txBody>
          <a:bodyPr wrap="square" rtlCol="0">
            <a:spAutoFit/>
          </a:bodyPr>
          <a:lstStyle/>
          <a:p>
            <a:pPr algn="ctr"/>
            <a:r>
              <a:rPr lang="es-ES" sz="2800" b="1" dirty="0">
                <a:solidFill>
                  <a:schemeClr val="accent2"/>
                </a:solidFill>
                <a:latin typeface="Arial"/>
                <a:cs typeface="Arial"/>
              </a:rPr>
              <a:t>APRENDIZAJE (ENSAYO-ERROR)</a:t>
            </a:r>
          </a:p>
        </p:txBody>
      </p:sp>
      <p:sp>
        <p:nvSpPr>
          <p:cNvPr id="3" name="CuadroTexto 2"/>
          <p:cNvSpPr txBox="1"/>
          <p:nvPr/>
        </p:nvSpPr>
        <p:spPr>
          <a:xfrm>
            <a:off x="381000" y="1219200"/>
            <a:ext cx="8305800" cy="1446550"/>
          </a:xfrm>
          <a:prstGeom prst="rect">
            <a:avLst/>
          </a:prstGeom>
          <a:noFill/>
        </p:spPr>
        <p:txBody>
          <a:bodyPr wrap="square" rtlCol="0">
            <a:spAutoFit/>
          </a:bodyPr>
          <a:lstStyle/>
          <a:p>
            <a:r>
              <a:rPr lang="es-ES" sz="2200" dirty="0">
                <a:latin typeface="Arial"/>
                <a:cs typeface="Arial"/>
              </a:rPr>
              <a:t>    Se trata de conductas adquiridas a partir de la experiencia, no basadas en la herencia.  Determinados “éxitos” a la hora de resolver una situación problemática, debidos en principio al azar, se van fijando paulatinamente.</a:t>
            </a:r>
          </a:p>
        </p:txBody>
      </p:sp>
      <p:pic>
        <p:nvPicPr>
          <p:cNvPr id="4" name="Imagen 3" descr="rata-en-una-caja-de-ski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429000"/>
            <a:ext cx="3276600" cy="2444651"/>
          </a:xfrm>
          <a:prstGeom prst="rect">
            <a:avLst/>
          </a:prstGeom>
          <a:ln>
            <a:solidFill>
              <a:srgbClr val="FF6600"/>
            </a:solidFill>
          </a:ln>
        </p:spPr>
      </p:pic>
      <p:pic>
        <p:nvPicPr>
          <p:cNvPr id="5" name="Imagen 4" descr="pavlov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581400"/>
            <a:ext cx="3984503" cy="2214511"/>
          </a:xfrm>
          <a:prstGeom prst="rect">
            <a:avLst/>
          </a:prstGeom>
          <a:ln>
            <a:solidFill>
              <a:srgbClr val="FF6600"/>
            </a:solidFill>
          </a:ln>
        </p:spPr>
      </p:pic>
      <p:sp>
        <p:nvSpPr>
          <p:cNvPr id="6" name="CuadroTexto 5"/>
          <p:cNvSpPr txBox="1"/>
          <p:nvPr/>
        </p:nvSpPr>
        <p:spPr>
          <a:xfrm>
            <a:off x="533400" y="5943600"/>
            <a:ext cx="3962400" cy="646331"/>
          </a:xfrm>
          <a:prstGeom prst="rect">
            <a:avLst/>
          </a:prstGeom>
          <a:noFill/>
        </p:spPr>
        <p:txBody>
          <a:bodyPr wrap="square" rtlCol="0">
            <a:spAutoFit/>
          </a:bodyPr>
          <a:lstStyle/>
          <a:p>
            <a:pPr algn="ctr"/>
            <a:r>
              <a:rPr lang="es-ES" i="1" dirty="0"/>
              <a:t>PAULOV: </a:t>
            </a:r>
          </a:p>
          <a:p>
            <a:pPr algn="ctr"/>
            <a:r>
              <a:rPr lang="es-ES" i="1" dirty="0"/>
              <a:t>Reflejos condicionados</a:t>
            </a:r>
          </a:p>
        </p:txBody>
      </p:sp>
      <p:sp>
        <p:nvSpPr>
          <p:cNvPr id="7" name="CuadroTexto 6"/>
          <p:cNvSpPr txBox="1"/>
          <p:nvPr/>
        </p:nvSpPr>
        <p:spPr>
          <a:xfrm>
            <a:off x="4800600" y="6019800"/>
            <a:ext cx="3962400" cy="646331"/>
          </a:xfrm>
          <a:prstGeom prst="rect">
            <a:avLst/>
          </a:prstGeom>
          <a:noFill/>
        </p:spPr>
        <p:txBody>
          <a:bodyPr wrap="square" rtlCol="0">
            <a:spAutoFit/>
          </a:bodyPr>
          <a:lstStyle/>
          <a:p>
            <a:pPr algn="ctr"/>
            <a:r>
              <a:rPr lang="es-ES" i="1" dirty="0"/>
              <a:t>SKINNER: </a:t>
            </a:r>
          </a:p>
          <a:p>
            <a:pPr algn="ctr"/>
            <a:r>
              <a:rPr lang="es-ES" i="1" dirty="0"/>
              <a:t>Condicionamiento operante</a:t>
            </a:r>
          </a:p>
        </p:txBody>
      </p:sp>
    </p:spTree>
    <p:extLst>
      <p:ext uri="{BB962C8B-B14F-4D97-AF65-F5344CB8AC3E}">
        <p14:creationId xmlns:p14="http://schemas.microsoft.com/office/powerpoint/2010/main" val="2247894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4800" y="5029200"/>
            <a:ext cx="8610600" cy="1446550"/>
          </a:xfrm>
          <a:prstGeom prst="rect">
            <a:avLst/>
          </a:prstGeom>
        </p:spPr>
        <p:txBody>
          <a:bodyPr wrap="square">
            <a:spAutoFit/>
          </a:bodyPr>
          <a:lstStyle/>
          <a:p>
            <a:r>
              <a:rPr lang="es-ES" sz="2200" dirty="0">
                <a:latin typeface="Arial"/>
                <a:cs typeface="Arial"/>
              </a:rPr>
              <a:t>    La resolución de algunos problemas elementales por parte de mamíferos superiores indica cierta captación de relaciones en la forma de </a:t>
            </a:r>
            <a:r>
              <a:rPr lang="es-ES" sz="2200" i="1" dirty="0">
                <a:latin typeface="Arial"/>
                <a:cs typeface="Arial"/>
              </a:rPr>
              <a:t>comprensión súbita</a:t>
            </a:r>
            <a:r>
              <a:rPr lang="es-ES" sz="2200" dirty="0">
                <a:latin typeface="Arial"/>
                <a:cs typeface="Arial"/>
              </a:rPr>
              <a:t> (</a:t>
            </a:r>
            <a:r>
              <a:rPr lang="es-ES" sz="2200" i="1" dirty="0">
                <a:latin typeface="Arial"/>
                <a:cs typeface="Arial"/>
              </a:rPr>
              <a:t>'</a:t>
            </a:r>
            <a:r>
              <a:rPr lang="es-ES" sz="2200" i="1" dirty="0" err="1">
                <a:latin typeface="Arial"/>
                <a:cs typeface="Arial"/>
              </a:rPr>
              <a:t>insight</a:t>
            </a:r>
            <a:r>
              <a:rPr lang="es-ES" sz="2200" i="1" dirty="0">
                <a:latin typeface="Arial"/>
                <a:cs typeface="Arial"/>
              </a:rPr>
              <a:t>'</a:t>
            </a:r>
            <a:r>
              <a:rPr lang="es-ES" sz="2200" dirty="0">
                <a:latin typeface="Arial"/>
                <a:cs typeface="Arial"/>
              </a:rPr>
              <a:t>, 'ajá), no derivada de la herencia ni al parecer de tanteos azarosos o experiencias previas.</a:t>
            </a:r>
          </a:p>
        </p:txBody>
      </p:sp>
      <p:sp>
        <p:nvSpPr>
          <p:cNvPr id="5" name="CuadroTexto 4"/>
          <p:cNvSpPr txBox="1"/>
          <p:nvPr/>
        </p:nvSpPr>
        <p:spPr>
          <a:xfrm>
            <a:off x="1752600" y="228600"/>
            <a:ext cx="5943600" cy="523220"/>
          </a:xfrm>
          <a:prstGeom prst="rect">
            <a:avLst/>
          </a:prstGeom>
          <a:noFill/>
        </p:spPr>
        <p:txBody>
          <a:bodyPr wrap="square" rtlCol="0">
            <a:spAutoFit/>
          </a:bodyPr>
          <a:lstStyle/>
          <a:p>
            <a:pPr algn="ctr"/>
            <a:r>
              <a:rPr lang="es-ES" sz="2800" b="1" dirty="0">
                <a:solidFill>
                  <a:srgbClr val="CCAF0A"/>
                </a:solidFill>
                <a:latin typeface="Arial"/>
                <a:cs typeface="Arial"/>
              </a:rPr>
              <a:t>INTELIGENCIA (PRÁCTICA): </a:t>
            </a:r>
          </a:p>
        </p:txBody>
      </p:sp>
      <p:pic>
        <p:nvPicPr>
          <p:cNvPr id="6" name="Imagen 5" descr="koehler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143000"/>
            <a:ext cx="3771900" cy="3695700"/>
          </a:xfrm>
          <a:prstGeom prst="rect">
            <a:avLst/>
          </a:prstGeom>
          <a:ln>
            <a:solidFill>
              <a:srgbClr val="FF6600"/>
            </a:solidFill>
          </a:ln>
        </p:spPr>
      </p:pic>
    </p:spTree>
    <p:extLst>
      <p:ext uri="{BB962C8B-B14F-4D97-AF65-F5344CB8AC3E}">
        <p14:creationId xmlns:p14="http://schemas.microsoft.com/office/powerpoint/2010/main" val="684684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impanzee Insight (Kohler Study Footag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715" y="609600"/>
            <a:ext cx="9211733" cy="5181600"/>
          </a:xfrm>
          <a:prstGeom prst="rect">
            <a:avLst/>
          </a:prstGeom>
        </p:spPr>
      </p:pic>
    </p:spTree>
    <p:extLst>
      <p:ext uri="{BB962C8B-B14F-4D97-AF65-F5344CB8AC3E}">
        <p14:creationId xmlns:p14="http://schemas.microsoft.com/office/powerpoint/2010/main" val="203873093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ol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73808"/>
            <a:ext cx="2971800" cy="4041648"/>
          </a:xfrm>
          <a:prstGeom prst="rect">
            <a:avLst/>
          </a:prstGeom>
          <a:ln>
            <a:solidFill>
              <a:srgbClr val="FF6600"/>
            </a:solidFill>
          </a:ln>
        </p:spPr>
      </p:pic>
      <p:pic>
        <p:nvPicPr>
          <p:cNvPr id="3" name="Imagen 2" descr="image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81000"/>
            <a:ext cx="4513684" cy="3429000"/>
          </a:xfrm>
          <a:prstGeom prst="rect">
            <a:avLst/>
          </a:prstGeom>
          <a:ln>
            <a:solidFill>
              <a:srgbClr val="FF6600"/>
            </a:solidFill>
          </a:ln>
        </p:spPr>
      </p:pic>
      <p:sp>
        <p:nvSpPr>
          <p:cNvPr id="4" name="CuadroTexto 3"/>
          <p:cNvSpPr txBox="1"/>
          <p:nvPr/>
        </p:nvSpPr>
        <p:spPr>
          <a:xfrm>
            <a:off x="457200" y="533400"/>
            <a:ext cx="3048000" cy="1200328"/>
          </a:xfrm>
          <a:prstGeom prst="rect">
            <a:avLst/>
          </a:prstGeom>
          <a:noFill/>
        </p:spPr>
        <p:txBody>
          <a:bodyPr wrap="square" rtlCol="0">
            <a:spAutoFit/>
          </a:bodyPr>
          <a:lstStyle/>
          <a:p>
            <a:r>
              <a:rPr lang="es-ES" sz="2400" b="1" dirty="0">
                <a:solidFill>
                  <a:srgbClr val="CCAF0A"/>
                </a:solidFill>
                <a:latin typeface="Arial"/>
                <a:cs typeface="Arial"/>
              </a:rPr>
              <a:t>¿Son “inteligentes” los animales como lo es el hombre?</a:t>
            </a:r>
          </a:p>
        </p:txBody>
      </p:sp>
      <p:pic>
        <p:nvPicPr>
          <p:cNvPr id="5" name="Imagen 4" descr="156-14-81-hamlet_kennethbranagh-708x3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4419600"/>
            <a:ext cx="4248350" cy="2100173"/>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115497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780462775"/>
              </p:ext>
            </p:extLst>
          </p:nvPr>
        </p:nvGraphicFramePr>
        <p:xfrm>
          <a:off x="0" y="1447800"/>
          <a:ext cx="9144000" cy="5425440"/>
        </p:xfrm>
        <a:graphic>
          <a:graphicData uri="http://schemas.openxmlformats.org/drawingml/2006/table">
            <a:tbl>
              <a:tblPr firstRow="1" bandRow="1">
                <a:tableStyleId>{00A15C55-8517-42AA-B614-E9B94910E393}</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036320">
                <a:tc>
                  <a:txBody>
                    <a:bodyPr/>
                    <a:lstStyle/>
                    <a:p>
                      <a:pPr algn="ctr"/>
                      <a:r>
                        <a:rPr lang="es-ES" sz="2400" dirty="0">
                          <a:solidFill>
                            <a:srgbClr val="660066"/>
                          </a:solidFill>
                          <a:latin typeface="Arial"/>
                          <a:cs typeface="Arial"/>
                        </a:rPr>
                        <a:t>PERIMUNDO</a:t>
                      </a:r>
                      <a:r>
                        <a:rPr lang="es-ES" sz="2400" baseline="0" dirty="0">
                          <a:solidFill>
                            <a:srgbClr val="660066"/>
                          </a:solidFill>
                          <a:latin typeface="Arial"/>
                          <a:cs typeface="Arial"/>
                        </a:rPr>
                        <a:t> O </a:t>
                      </a:r>
                    </a:p>
                    <a:p>
                      <a:pPr algn="ctr"/>
                      <a:r>
                        <a:rPr lang="es-ES" sz="2400" baseline="0" dirty="0">
                          <a:solidFill>
                            <a:srgbClr val="660066"/>
                          </a:solidFill>
                          <a:latin typeface="Arial"/>
                          <a:cs typeface="Arial"/>
                        </a:rPr>
                        <a:t>ENTORNO ANIMAL</a:t>
                      </a:r>
                    </a:p>
                    <a:p>
                      <a:pPr algn="ctr"/>
                      <a:r>
                        <a:rPr lang="es-ES" sz="2400" baseline="0" dirty="0">
                          <a:solidFill>
                            <a:srgbClr val="660066"/>
                          </a:solidFill>
                          <a:latin typeface="Arial"/>
                          <a:cs typeface="Arial"/>
                        </a:rPr>
                        <a:t>(</a:t>
                      </a:r>
                      <a:r>
                        <a:rPr lang="es-ES" sz="2400" baseline="0" dirty="0" err="1">
                          <a:solidFill>
                            <a:srgbClr val="660066"/>
                          </a:solidFill>
                          <a:latin typeface="Arial"/>
                          <a:cs typeface="Arial"/>
                        </a:rPr>
                        <a:t>Umwelt</a:t>
                      </a:r>
                      <a:r>
                        <a:rPr lang="es-ES" sz="2400" baseline="0" dirty="0">
                          <a:solidFill>
                            <a:srgbClr val="660066"/>
                          </a:solidFill>
                          <a:latin typeface="Arial"/>
                          <a:cs typeface="Arial"/>
                        </a:rPr>
                        <a:t>)</a:t>
                      </a:r>
                      <a:endParaRPr lang="es-ES" sz="2400" dirty="0">
                        <a:solidFill>
                          <a:srgbClr val="660066"/>
                        </a:solidFill>
                        <a:latin typeface="Arial"/>
                        <a:cs typeface="Arial"/>
                      </a:endParaRPr>
                    </a:p>
                  </a:txBody>
                  <a:tcPr/>
                </a:tc>
                <a:tc>
                  <a:txBody>
                    <a:bodyPr/>
                    <a:lstStyle/>
                    <a:p>
                      <a:pPr algn="ctr"/>
                      <a:endParaRPr lang="es-ES" sz="1200" dirty="0">
                        <a:solidFill>
                          <a:srgbClr val="660066"/>
                        </a:solidFill>
                        <a:latin typeface="Arial"/>
                        <a:cs typeface="Arial"/>
                      </a:endParaRPr>
                    </a:p>
                    <a:p>
                      <a:pPr algn="ctr"/>
                      <a:r>
                        <a:rPr lang="es-ES" sz="2400" dirty="0">
                          <a:solidFill>
                            <a:srgbClr val="660066"/>
                          </a:solidFill>
                          <a:latin typeface="Arial"/>
                          <a:cs typeface="Arial"/>
                        </a:rPr>
                        <a:t>MUNDO HUMANO</a:t>
                      </a:r>
                      <a:endParaRPr lang="es-ES" sz="1200" baseline="0" dirty="0">
                        <a:solidFill>
                          <a:srgbClr val="660066"/>
                        </a:solidFill>
                        <a:latin typeface="Arial"/>
                        <a:cs typeface="Arial"/>
                      </a:endParaRPr>
                    </a:p>
                    <a:p>
                      <a:pPr algn="ctr"/>
                      <a:r>
                        <a:rPr lang="es-ES" sz="2400" baseline="0" dirty="0">
                          <a:solidFill>
                            <a:srgbClr val="660066"/>
                          </a:solidFill>
                          <a:latin typeface="Arial"/>
                          <a:cs typeface="Arial"/>
                        </a:rPr>
                        <a:t>(</a:t>
                      </a:r>
                      <a:r>
                        <a:rPr lang="es-ES" sz="2400" baseline="0" dirty="0" err="1">
                          <a:solidFill>
                            <a:srgbClr val="660066"/>
                          </a:solidFill>
                          <a:latin typeface="Arial"/>
                          <a:cs typeface="Arial"/>
                        </a:rPr>
                        <a:t>Welt</a:t>
                      </a:r>
                      <a:r>
                        <a:rPr lang="es-ES" sz="2400" baseline="0" dirty="0">
                          <a:solidFill>
                            <a:srgbClr val="660066"/>
                          </a:solidFill>
                          <a:latin typeface="Arial"/>
                          <a:cs typeface="Arial"/>
                        </a:rPr>
                        <a:t>) </a:t>
                      </a:r>
                      <a:endParaRPr lang="es-ES" sz="2400" dirty="0"/>
                    </a:p>
                  </a:txBody>
                  <a:tcPr/>
                </a:tc>
                <a:extLst>
                  <a:ext uri="{0D108BD9-81ED-4DB2-BD59-A6C34878D82A}">
                    <a16:rowId xmlns:a16="http://schemas.microsoft.com/office/drawing/2014/main" val="10000"/>
                  </a:ext>
                </a:extLst>
              </a:tr>
              <a:tr h="370840">
                <a:tc>
                  <a:txBody>
                    <a:bodyPr/>
                    <a:lstStyle/>
                    <a:p>
                      <a:r>
                        <a:rPr lang="es-ES" sz="2000" dirty="0">
                          <a:latin typeface="Arial"/>
                          <a:cs typeface="Arial"/>
                        </a:rPr>
                        <a:t>- Está formado por ESTÍMULOS.</a:t>
                      </a:r>
                    </a:p>
                  </a:txBody>
                  <a:tcPr>
                    <a:solidFill>
                      <a:schemeClr val="accent1">
                        <a:lumMod val="60000"/>
                        <a:lumOff val="40000"/>
                      </a:schemeClr>
                    </a:solidFill>
                  </a:tcPr>
                </a:tc>
                <a:tc>
                  <a:txBody>
                    <a:bodyPr/>
                    <a:lstStyle/>
                    <a:p>
                      <a:r>
                        <a:rPr lang="es-ES" sz="2000" dirty="0">
                          <a:latin typeface="Arial"/>
                          <a:cs typeface="Arial"/>
                        </a:rPr>
                        <a:t>- Está formado por REALIDADES.</a:t>
                      </a:r>
                    </a:p>
                  </a:txBody>
                  <a:tcPr>
                    <a:solidFill>
                      <a:schemeClr val="accent5">
                        <a:lumMod val="40000"/>
                        <a:lumOff val="60000"/>
                      </a:schemeClr>
                    </a:solidFill>
                  </a:tcPr>
                </a:tc>
                <a:extLst>
                  <a:ext uri="{0D108BD9-81ED-4DB2-BD59-A6C34878D82A}">
                    <a16:rowId xmlns:a16="http://schemas.microsoft.com/office/drawing/2014/main" val="10001"/>
                  </a:ext>
                </a:extLst>
              </a:tr>
              <a:tr h="370840">
                <a:tc>
                  <a:txBody>
                    <a:bodyPr/>
                    <a:lstStyle/>
                    <a:p>
                      <a:endParaRPr lang="es-ES" sz="2000" dirty="0">
                        <a:latin typeface="Arial"/>
                        <a:cs typeface="Arial"/>
                      </a:endParaRPr>
                    </a:p>
                    <a:p>
                      <a:r>
                        <a:rPr lang="es-ES" sz="2000" dirty="0">
                          <a:latin typeface="Arial"/>
                          <a:cs typeface="Arial"/>
                        </a:rPr>
                        <a:t>- Cada</a:t>
                      </a:r>
                      <a:r>
                        <a:rPr lang="es-ES" sz="2000" baseline="0" dirty="0">
                          <a:latin typeface="Arial"/>
                          <a:cs typeface="Arial"/>
                        </a:rPr>
                        <a:t> especie presenta ‘campos de captación y de reacción’ típicos, que ‘especializan’ la conducta de sus miembros.</a:t>
                      </a:r>
                      <a:endParaRPr lang="es-ES" sz="2000" dirty="0">
                        <a:latin typeface="Arial"/>
                        <a:cs typeface="Arial"/>
                      </a:endParaRPr>
                    </a:p>
                  </a:txBody>
                  <a:tcPr>
                    <a:solidFill>
                      <a:schemeClr val="accent1">
                        <a:lumMod val="60000"/>
                        <a:lumOff val="40000"/>
                      </a:schemeClr>
                    </a:solidFill>
                  </a:tcPr>
                </a:tc>
                <a:tc>
                  <a:txBody>
                    <a:bodyPr/>
                    <a:lstStyle/>
                    <a:p>
                      <a:endParaRPr lang="es-ES" sz="2000" dirty="0">
                        <a:latin typeface="Arial"/>
                        <a:cs typeface="Arial"/>
                      </a:endParaRPr>
                    </a:p>
                    <a:p>
                      <a:r>
                        <a:rPr lang="es-ES" sz="2000" dirty="0">
                          <a:latin typeface="Arial"/>
                          <a:cs typeface="Arial"/>
                        </a:rPr>
                        <a:t>- La conducta individual no está determinada por pautas especificas: Inespecialización. Autonomía del individuo frente a la presión de lo orgánico.</a:t>
                      </a:r>
                      <a:r>
                        <a:rPr lang="es-ES" sz="2000" baseline="0" dirty="0">
                          <a:latin typeface="Arial"/>
                          <a:cs typeface="Arial"/>
                        </a:rPr>
                        <a:t> Decisiones deliberadas.</a:t>
                      </a:r>
                      <a:endParaRPr lang="es-ES" sz="2000" dirty="0">
                        <a:latin typeface="Arial"/>
                        <a:cs typeface="Arial"/>
                      </a:endParaRPr>
                    </a:p>
                  </a:txBody>
                  <a:tcPr>
                    <a:solidFill>
                      <a:schemeClr val="accent5">
                        <a:lumMod val="40000"/>
                        <a:lumOff val="60000"/>
                      </a:schemeClr>
                    </a:solidFill>
                  </a:tcPr>
                </a:tc>
                <a:extLst>
                  <a:ext uri="{0D108BD9-81ED-4DB2-BD59-A6C34878D82A}">
                    <a16:rowId xmlns:a16="http://schemas.microsoft.com/office/drawing/2014/main" val="10002"/>
                  </a:ext>
                </a:extLst>
              </a:tr>
              <a:tr h="370840">
                <a:tc>
                  <a:txBody>
                    <a:bodyPr/>
                    <a:lstStyle/>
                    <a:p>
                      <a:endParaRPr lang="es-ES" sz="2000" dirty="0">
                        <a:latin typeface="Arial"/>
                        <a:cs typeface="Arial"/>
                      </a:endParaRPr>
                    </a:p>
                    <a:p>
                      <a:r>
                        <a:rPr lang="es-ES" sz="2000" dirty="0">
                          <a:latin typeface="Arial"/>
                          <a:cs typeface="Arial"/>
                        </a:rPr>
                        <a:t>- </a:t>
                      </a:r>
                      <a:r>
                        <a:rPr lang="es-ES" sz="2000" u="sng" dirty="0">
                          <a:latin typeface="Arial"/>
                          <a:cs typeface="Arial"/>
                        </a:rPr>
                        <a:t>Conducta adaptativa</a:t>
                      </a:r>
                      <a:r>
                        <a:rPr lang="es-ES" sz="2000" dirty="0">
                          <a:latin typeface="Arial"/>
                          <a:cs typeface="Arial"/>
                        </a:rPr>
                        <a:t>: El individuo adapta su comportamiento a situaciones concretas dentro del marco de la especie.</a:t>
                      </a:r>
                    </a:p>
                    <a:p>
                      <a:endParaRPr lang="es-ES" sz="2000" dirty="0">
                        <a:latin typeface="Arial"/>
                        <a:cs typeface="Arial"/>
                      </a:endParaRPr>
                    </a:p>
                  </a:txBody>
                  <a:tcPr>
                    <a:solidFill>
                      <a:schemeClr val="accent1">
                        <a:lumMod val="60000"/>
                        <a:lumOff val="40000"/>
                      </a:schemeClr>
                    </a:solidFill>
                  </a:tcPr>
                </a:tc>
                <a:tc>
                  <a:txBody>
                    <a:bodyPr/>
                    <a:lstStyle/>
                    <a:p>
                      <a:endParaRPr lang="es-ES" sz="2000" dirty="0">
                        <a:latin typeface="Arial"/>
                        <a:cs typeface="Arial"/>
                      </a:endParaRPr>
                    </a:p>
                    <a:p>
                      <a:r>
                        <a:rPr lang="es-ES" sz="2000" dirty="0">
                          <a:latin typeface="Arial"/>
                          <a:cs typeface="Arial"/>
                        </a:rPr>
                        <a:t>- </a:t>
                      </a:r>
                      <a:r>
                        <a:rPr lang="es-ES" sz="2000" u="sng" dirty="0">
                          <a:latin typeface="Arial"/>
                          <a:cs typeface="Arial"/>
                        </a:rPr>
                        <a:t>La conducta humana es electiva</a:t>
                      </a:r>
                      <a:r>
                        <a:rPr lang="es-ES" sz="2000" dirty="0">
                          <a:latin typeface="Arial"/>
                          <a:cs typeface="Arial"/>
                        </a:rPr>
                        <a:t>. Las ‘realidades’ no son meros desencadenantes. Innovación.</a:t>
                      </a:r>
                    </a:p>
                  </a:txBody>
                  <a:tcPr>
                    <a:solidFill>
                      <a:schemeClr val="accent5">
                        <a:lumMod val="40000"/>
                        <a:lumOff val="60000"/>
                      </a:schemeClr>
                    </a:solidFill>
                  </a:tcPr>
                </a:tc>
                <a:extLst>
                  <a:ext uri="{0D108BD9-81ED-4DB2-BD59-A6C34878D82A}">
                    <a16:rowId xmlns:a16="http://schemas.microsoft.com/office/drawing/2014/main" val="10003"/>
                  </a:ext>
                </a:extLst>
              </a:tr>
            </a:tbl>
          </a:graphicData>
        </a:graphic>
      </p:graphicFrame>
      <p:sp>
        <p:nvSpPr>
          <p:cNvPr id="4" name="CuadroTexto 3"/>
          <p:cNvSpPr txBox="1"/>
          <p:nvPr/>
        </p:nvSpPr>
        <p:spPr>
          <a:xfrm>
            <a:off x="1905000" y="762000"/>
            <a:ext cx="5867400" cy="461665"/>
          </a:xfrm>
          <a:prstGeom prst="rect">
            <a:avLst/>
          </a:prstGeom>
          <a:noFill/>
        </p:spPr>
        <p:txBody>
          <a:bodyPr wrap="square" rtlCol="0">
            <a:spAutoFit/>
          </a:bodyPr>
          <a:lstStyle/>
          <a:p>
            <a:pPr algn="ctr"/>
            <a:r>
              <a:rPr lang="es-ES" sz="2400" b="1" dirty="0">
                <a:latin typeface="Arial"/>
                <a:cs typeface="Arial"/>
              </a:rPr>
              <a:t>JACOB von UEXKÜLL (1864-1944)</a:t>
            </a:r>
          </a:p>
        </p:txBody>
      </p:sp>
    </p:spTree>
    <p:extLst>
      <p:ext uri="{BB962C8B-B14F-4D97-AF65-F5344CB8AC3E}">
        <p14:creationId xmlns:p14="http://schemas.microsoft.com/office/powerpoint/2010/main" val="11549767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04800" y="304800"/>
            <a:ext cx="8686800" cy="6370974"/>
          </a:xfrm>
          <a:prstGeom prst="rect">
            <a:avLst/>
          </a:prstGeom>
          <a:noFill/>
        </p:spPr>
        <p:txBody>
          <a:bodyPr wrap="square" rtlCol="0">
            <a:spAutoFit/>
          </a:bodyPr>
          <a:lstStyle/>
          <a:p>
            <a:pPr marL="342900" indent="-342900">
              <a:buFont typeface="Arial"/>
              <a:buChar char="•"/>
            </a:pPr>
            <a:r>
              <a:rPr lang="es-ES" sz="2400" dirty="0">
                <a:solidFill>
                  <a:srgbClr val="C5BEAB"/>
                </a:solidFill>
                <a:latin typeface="Arial"/>
                <a:cs typeface="Arial"/>
              </a:rPr>
              <a:t>El animal no va más allá de la relación inmediata entre el estímulo excitador y la reacción o respuesta (asociación). Su percepción y su comportamiento están </a:t>
            </a:r>
            <a:r>
              <a:rPr lang="es-ES" sz="2400" dirty="0">
                <a:solidFill>
                  <a:srgbClr val="FFF3B2"/>
                </a:solidFill>
                <a:latin typeface="Arial"/>
                <a:cs typeface="Arial"/>
              </a:rPr>
              <a:t>determinados por la excitación de “agrado-desagrado”.</a:t>
            </a:r>
          </a:p>
          <a:p>
            <a:pPr marL="342900" indent="-342900">
              <a:buFont typeface="Arial"/>
              <a:buChar char="•"/>
            </a:pPr>
            <a:endParaRPr lang="es-ES" sz="2400" dirty="0">
              <a:latin typeface="Arial"/>
              <a:cs typeface="Arial"/>
            </a:endParaRPr>
          </a:p>
          <a:p>
            <a:pPr marL="342900" indent="-342900">
              <a:buFont typeface="Arial"/>
              <a:buChar char="•"/>
            </a:pPr>
            <a:r>
              <a:rPr lang="es-ES" sz="2400" dirty="0">
                <a:latin typeface="Arial"/>
                <a:cs typeface="Arial"/>
              </a:rPr>
              <a:t>Puede usar “</a:t>
            </a:r>
            <a:r>
              <a:rPr lang="es-ES" sz="2400" dirty="0">
                <a:solidFill>
                  <a:srgbClr val="FFF3B2"/>
                </a:solidFill>
                <a:latin typeface="Arial"/>
                <a:cs typeface="Arial"/>
              </a:rPr>
              <a:t>utensilios</a:t>
            </a:r>
            <a:r>
              <a:rPr lang="es-ES" sz="2400" dirty="0">
                <a:latin typeface="Arial"/>
                <a:cs typeface="Arial"/>
              </a:rPr>
              <a:t>” (eventuales), pero no se sirve de “</a:t>
            </a:r>
            <a:r>
              <a:rPr lang="es-ES" sz="2400" dirty="0">
                <a:solidFill>
                  <a:srgbClr val="FFF3B2"/>
                </a:solidFill>
                <a:latin typeface="Arial"/>
                <a:cs typeface="Arial"/>
              </a:rPr>
              <a:t>instrumentos</a:t>
            </a:r>
            <a:r>
              <a:rPr lang="es-ES" sz="2400" dirty="0">
                <a:latin typeface="Arial"/>
                <a:cs typeface="Arial"/>
              </a:rPr>
              <a:t>” (valor universal y permanente). </a:t>
            </a:r>
          </a:p>
          <a:p>
            <a:pPr marL="342900" indent="-342900">
              <a:buFont typeface="Arial"/>
              <a:buChar char="•"/>
            </a:pPr>
            <a:endParaRPr lang="es-ES" sz="2400" dirty="0">
              <a:latin typeface="Arial"/>
              <a:cs typeface="Arial"/>
            </a:endParaRPr>
          </a:p>
          <a:p>
            <a:pPr marL="342900" indent="-342900">
              <a:buFont typeface="Arial"/>
              <a:buChar char="•"/>
            </a:pPr>
            <a:r>
              <a:rPr lang="es-ES" sz="2400" dirty="0">
                <a:solidFill>
                  <a:srgbClr val="C5BEAB"/>
                </a:solidFill>
                <a:latin typeface="Arial"/>
                <a:cs typeface="Arial"/>
              </a:rPr>
              <a:t>En el animal se da una </a:t>
            </a:r>
            <a:r>
              <a:rPr lang="es-ES" sz="2400" dirty="0">
                <a:solidFill>
                  <a:srgbClr val="FFF3B2"/>
                </a:solidFill>
                <a:latin typeface="Arial"/>
                <a:cs typeface="Arial"/>
              </a:rPr>
              <a:t>servidumbre al ‘dato visual presente</a:t>
            </a:r>
            <a:r>
              <a:rPr lang="es-ES" sz="2400" dirty="0">
                <a:solidFill>
                  <a:srgbClr val="C5BEAB"/>
                </a:solidFill>
                <a:latin typeface="Arial"/>
                <a:cs typeface="Arial"/>
              </a:rPr>
              <a:t>’ (inmediatez) que da lugar a una </a:t>
            </a:r>
            <a:r>
              <a:rPr lang="es-ES" sz="2400" i="1" u="sng" dirty="0">
                <a:latin typeface="Arial"/>
                <a:cs typeface="Arial"/>
              </a:rPr>
              <a:t>asociación</a:t>
            </a:r>
            <a:r>
              <a:rPr lang="es-ES" sz="2400" dirty="0">
                <a:solidFill>
                  <a:srgbClr val="C5BEAB"/>
                </a:solidFill>
                <a:latin typeface="Arial"/>
                <a:cs typeface="Arial"/>
              </a:rPr>
              <a:t>; no propiamente a una</a:t>
            </a:r>
            <a:r>
              <a:rPr lang="es-ES" sz="2400" i="1" dirty="0">
                <a:solidFill>
                  <a:srgbClr val="C5BEAB"/>
                </a:solidFill>
                <a:latin typeface="Arial"/>
                <a:cs typeface="Arial"/>
              </a:rPr>
              <a:t> </a:t>
            </a:r>
            <a:r>
              <a:rPr lang="es-ES" sz="2400" i="1" u="sng" dirty="0">
                <a:solidFill>
                  <a:srgbClr val="FFFFFF"/>
                </a:solidFill>
                <a:latin typeface="Arial"/>
                <a:cs typeface="Arial"/>
              </a:rPr>
              <a:t>comprensión</a:t>
            </a:r>
            <a:r>
              <a:rPr lang="es-ES" sz="2400" i="1" u="sng" dirty="0">
                <a:solidFill>
                  <a:srgbClr val="C5BEAB"/>
                </a:solidFill>
                <a:latin typeface="Arial"/>
                <a:cs typeface="Arial"/>
              </a:rPr>
              <a:t>, a una captación de la esencia de </a:t>
            </a:r>
            <a:r>
              <a:rPr lang="es-ES" sz="2400" i="1" u="sng" dirty="0">
                <a:solidFill>
                  <a:schemeClr val="accent5">
                    <a:lumMod val="60000"/>
                    <a:lumOff val="40000"/>
                  </a:schemeClr>
                </a:solidFill>
                <a:latin typeface="Arial"/>
                <a:cs typeface="Arial"/>
              </a:rPr>
              <a:t>las cosas</a:t>
            </a:r>
            <a:r>
              <a:rPr lang="es-ES" sz="2400" dirty="0">
                <a:solidFill>
                  <a:srgbClr val="C5BEAB"/>
                </a:solidFill>
                <a:latin typeface="Arial"/>
                <a:cs typeface="Arial"/>
              </a:rPr>
              <a:t>, que es lo que acontece en el ser humano.</a:t>
            </a:r>
          </a:p>
          <a:p>
            <a:pPr marL="342900" indent="-342900">
              <a:buFont typeface="Arial"/>
              <a:buChar char="•"/>
            </a:pPr>
            <a:endParaRPr lang="es-ES" sz="1200" dirty="0">
              <a:latin typeface="Arial"/>
              <a:cs typeface="Arial"/>
            </a:endParaRPr>
          </a:p>
          <a:p>
            <a:pPr marL="342900" indent="-342900">
              <a:buFont typeface="Arial"/>
              <a:buChar char="•"/>
            </a:pPr>
            <a:r>
              <a:rPr lang="es-ES" sz="2400" dirty="0">
                <a:solidFill>
                  <a:srgbClr val="C5BEAB"/>
                </a:solidFill>
                <a:latin typeface="Arial"/>
                <a:cs typeface="Arial"/>
              </a:rPr>
              <a:t>Mientras que </a:t>
            </a:r>
            <a:r>
              <a:rPr lang="es-ES" sz="2400" dirty="0">
                <a:latin typeface="Arial"/>
                <a:cs typeface="Arial"/>
              </a:rPr>
              <a:t>el animal vive entre “</a:t>
            </a:r>
            <a:r>
              <a:rPr lang="es-ES" sz="2400" dirty="0">
                <a:solidFill>
                  <a:srgbClr val="C5BEAB"/>
                </a:solidFill>
                <a:latin typeface="Arial"/>
                <a:cs typeface="Arial"/>
              </a:rPr>
              <a:t>estímulos</a:t>
            </a:r>
            <a:r>
              <a:rPr lang="es-ES" sz="2400" dirty="0">
                <a:latin typeface="Arial"/>
                <a:cs typeface="Arial"/>
              </a:rPr>
              <a:t>” relevantes para su supervivencia, el ser humano </a:t>
            </a:r>
            <a:r>
              <a:rPr lang="es-ES" sz="2400" dirty="0">
                <a:solidFill>
                  <a:srgbClr val="C5BEAB"/>
                </a:solidFill>
                <a:latin typeface="Arial"/>
                <a:cs typeface="Arial"/>
              </a:rPr>
              <a:t>rebasa ese marco (entorno, “</a:t>
            </a:r>
            <a:r>
              <a:rPr lang="es-ES" sz="2400" dirty="0" err="1">
                <a:solidFill>
                  <a:srgbClr val="C5BEAB"/>
                </a:solidFill>
                <a:latin typeface="Arial"/>
                <a:cs typeface="Arial"/>
              </a:rPr>
              <a:t>Umwelt</a:t>
            </a:r>
            <a:r>
              <a:rPr lang="es-ES" sz="2400" dirty="0">
                <a:solidFill>
                  <a:srgbClr val="C5BEAB"/>
                </a:solidFill>
                <a:latin typeface="Arial"/>
                <a:cs typeface="Arial"/>
              </a:rPr>
              <a:t>”): </a:t>
            </a:r>
            <a:r>
              <a:rPr lang="es-ES" sz="2400" dirty="0">
                <a:latin typeface="Arial"/>
                <a:cs typeface="Arial"/>
              </a:rPr>
              <a:t>es un </a:t>
            </a:r>
            <a:r>
              <a:rPr lang="es-ES" sz="2400" i="1" u="sng" dirty="0">
                <a:latin typeface="Arial"/>
                <a:cs typeface="Arial"/>
              </a:rPr>
              <a:t>animal de </a:t>
            </a:r>
            <a:r>
              <a:rPr lang="es-ES" sz="2400" i="1" u="sng" dirty="0">
                <a:solidFill>
                  <a:srgbClr val="C5BEAB"/>
                </a:solidFill>
                <a:latin typeface="Arial"/>
                <a:cs typeface="Arial"/>
              </a:rPr>
              <a:t>realidades</a:t>
            </a:r>
            <a:r>
              <a:rPr lang="es-ES" sz="2400" i="1" u="sng" dirty="0">
                <a:latin typeface="Arial"/>
                <a:cs typeface="Arial"/>
              </a:rPr>
              <a:t> </a:t>
            </a:r>
            <a:r>
              <a:rPr lang="es-ES" sz="2400" dirty="0">
                <a:latin typeface="Arial"/>
                <a:cs typeface="Arial"/>
              </a:rPr>
              <a:t>(X. </a:t>
            </a:r>
            <a:r>
              <a:rPr lang="es-ES" sz="2400" dirty="0" err="1">
                <a:latin typeface="Arial"/>
                <a:cs typeface="Arial"/>
              </a:rPr>
              <a:t>Zubiri</a:t>
            </a:r>
            <a:r>
              <a:rPr lang="es-ES" sz="2400" dirty="0">
                <a:latin typeface="Arial"/>
                <a:cs typeface="Arial"/>
              </a:rPr>
              <a:t>)</a:t>
            </a:r>
          </a:p>
        </p:txBody>
      </p:sp>
    </p:spTree>
    <p:extLst>
      <p:ext uri="{BB962C8B-B14F-4D97-AF65-F5344CB8AC3E}">
        <p14:creationId xmlns:p14="http://schemas.microsoft.com/office/powerpoint/2010/main" val="36363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33400" y="381000"/>
            <a:ext cx="8001000" cy="317009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mr-IN"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a:t>
            </a:r>
            <a:r>
              <a:rPr lang="es-ES_tradnl"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DESDE LA PSICOLOGÍA EXPERIMENTAL</a:t>
            </a:r>
          </a:p>
          <a:p>
            <a:pPr algn="ctr"/>
            <a:r>
              <a:rPr lang="es-ES_tradnl"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DESTACAN ALGUNAS TEORÍAS </a:t>
            </a:r>
          </a:p>
          <a:p>
            <a:pPr algn="ctr"/>
            <a:r>
              <a:rPr lang="es-ES_tradnl"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SOBRE LA INTELIGENCIA, </a:t>
            </a:r>
          </a:p>
          <a:p>
            <a:pPr algn="ctr"/>
            <a:r>
              <a:rPr lang="es-ES_tradnl"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A LA QUE CONSIDERAN COMO UNA </a:t>
            </a:r>
          </a:p>
          <a:p>
            <a:pPr algn="ctr"/>
            <a:endParaRPr lang="es-ES_tradnl"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a:p>
            <a:pPr algn="ctr"/>
            <a:r>
              <a:rPr lang="es-ES_tradnl" sz="3600" b="1" dirty="0">
                <a:ln w="11430"/>
                <a:solidFill>
                  <a:srgbClr val="FF6600"/>
                </a:solidFill>
                <a:effectLst>
                  <a:outerShdw blurRad="50800" dist="39000" dir="5460000" algn="tl">
                    <a:srgbClr val="000000">
                      <a:alpha val="38000"/>
                    </a:srgbClr>
                  </a:outerShdw>
                </a:effectLst>
                <a:latin typeface="Arial"/>
                <a:cs typeface="Arial"/>
              </a:rPr>
              <a:t>“ HABILIDAD PARA RESOLVER PROBLEMAS * ”</a:t>
            </a:r>
            <a:endParaRPr lang="es-ES" sz="3600" b="1" dirty="0">
              <a:ln w="11430"/>
              <a:solidFill>
                <a:srgbClr val="FF6600"/>
              </a:solidFill>
              <a:effectLst>
                <a:outerShdw blurRad="50800" dist="39000" dir="5460000" algn="tl">
                  <a:srgbClr val="000000">
                    <a:alpha val="38000"/>
                  </a:srgbClr>
                </a:outerShdw>
              </a:effectLst>
              <a:latin typeface="Arial"/>
              <a:cs typeface="Arial"/>
            </a:endParaRPr>
          </a:p>
        </p:txBody>
      </p:sp>
      <p:pic>
        <p:nvPicPr>
          <p:cNvPr id="4" name="Imagen 3" descr="t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886200"/>
            <a:ext cx="2175656" cy="1981200"/>
          </a:xfrm>
          <a:prstGeom prst="rect">
            <a:avLst/>
          </a:prstGeom>
          <a:ln>
            <a:solidFill>
              <a:srgbClr val="FF6600"/>
            </a:solidFill>
          </a:ln>
        </p:spPr>
      </p:pic>
      <p:sp>
        <p:nvSpPr>
          <p:cNvPr id="6" name="CuadroTexto 5"/>
          <p:cNvSpPr txBox="1"/>
          <p:nvPr/>
        </p:nvSpPr>
        <p:spPr>
          <a:xfrm>
            <a:off x="914400" y="6248400"/>
            <a:ext cx="8001000" cy="461665"/>
          </a:xfrm>
          <a:prstGeom prst="rect">
            <a:avLst/>
          </a:prstGeom>
          <a:noFill/>
        </p:spPr>
        <p:txBody>
          <a:bodyPr wrap="square" rtlCol="0">
            <a:spAutoFit/>
          </a:bodyPr>
          <a:lstStyle/>
          <a:p>
            <a:pPr algn="r"/>
            <a:r>
              <a:rPr lang="es-ES" sz="2400" dirty="0">
                <a:solidFill>
                  <a:srgbClr val="F7DF56"/>
                </a:solidFill>
              </a:rPr>
              <a:t>*Problema: “situación no prevista”</a:t>
            </a:r>
          </a:p>
        </p:txBody>
      </p:sp>
      <p:pic>
        <p:nvPicPr>
          <p:cNvPr id="7" name="Imagen 6" descr="Test piez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886200"/>
            <a:ext cx="4176631" cy="1998357"/>
          </a:xfrm>
          <a:prstGeom prst="rect">
            <a:avLst/>
          </a:prstGeom>
          <a:ln>
            <a:solidFill>
              <a:srgbClr val="FF6600"/>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AFAEL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00" y="1447800"/>
            <a:ext cx="8037400" cy="4947091"/>
          </a:xfrm>
          <a:prstGeom prst="rect">
            <a:avLst/>
          </a:prstGeom>
          <a:ln>
            <a:solidFill>
              <a:srgbClr val="FF6600"/>
            </a:solidFill>
          </a:ln>
        </p:spPr>
      </p:pic>
      <p:sp>
        <p:nvSpPr>
          <p:cNvPr id="4" name="CuadroTexto 3"/>
          <p:cNvSpPr txBox="1"/>
          <p:nvPr/>
        </p:nvSpPr>
        <p:spPr>
          <a:xfrm>
            <a:off x="1143000" y="228600"/>
            <a:ext cx="6858000" cy="830997"/>
          </a:xfrm>
          <a:prstGeom prst="rect">
            <a:avLst/>
          </a:prstGeom>
          <a:noFill/>
        </p:spPr>
        <p:txBody>
          <a:bodyPr wrap="square" rtlCol="0">
            <a:spAutoFit/>
          </a:bodyPr>
          <a:lstStyle/>
          <a:p>
            <a:pPr algn="ctr"/>
            <a:r>
              <a:rPr lang="es-ES" sz="2400" b="1" dirty="0">
                <a:solidFill>
                  <a:srgbClr val="FED096"/>
                </a:solidFill>
                <a:latin typeface="Arial"/>
                <a:cs typeface="Arial"/>
              </a:rPr>
              <a:t>EL EXPERIMENTO DE PAULOV CON “RAFAEL”</a:t>
            </a:r>
          </a:p>
        </p:txBody>
      </p:sp>
    </p:spTree>
    <p:extLst>
      <p:ext uri="{BB962C8B-B14F-4D97-AF65-F5344CB8AC3E}">
        <p14:creationId xmlns:p14="http://schemas.microsoft.com/office/powerpoint/2010/main" val="12363634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AFAEL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00" y="1028700"/>
            <a:ext cx="7812000" cy="4800600"/>
          </a:xfrm>
          <a:prstGeom prst="rect">
            <a:avLst/>
          </a:prstGeom>
          <a:ln>
            <a:solidFill>
              <a:srgbClr val="FF6600"/>
            </a:solidFill>
          </a:ln>
        </p:spPr>
      </p:pic>
    </p:spTree>
    <p:extLst>
      <p:ext uri="{BB962C8B-B14F-4D97-AF65-F5344CB8AC3E}">
        <p14:creationId xmlns:p14="http://schemas.microsoft.com/office/powerpoint/2010/main" val="26929174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RAFAEL 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21" y="1134155"/>
            <a:ext cx="7459758" cy="4589689"/>
          </a:xfrm>
          <a:prstGeom prst="rect">
            <a:avLst/>
          </a:prstGeom>
          <a:ln>
            <a:solidFill>
              <a:srgbClr val="FF6600"/>
            </a:solidFill>
          </a:ln>
        </p:spPr>
      </p:pic>
    </p:spTree>
    <p:extLst>
      <p:ext uri="{BB962C8B-B14F-4D97-AF65-F5344CB8AC3E}">
        <p14:creationId xmlns:p14="http://schemas.microsoft.com/office/powerpoint/2010/main" val="19475255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AFAEL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484" y="838200"/>
            <a:ext cx="7712116" cy="4733558"/>
          </a:xfrm>
          <a:prstGeom prst="rect">
            <a:avLst/>
          </a:prstGeom>
          <a:ln>
            <a:solidFill>
              <a:srgbClr val="FF6600"/>
            </a:solidFill>
          </a:ln>
        </p:spPr>
      </p:pic>
      <p:sp>
        <p:nvSpPr>
          <p:cNvPr id="3" name="CuadroTexto 2">
            <a:extLst>
              <a:ext uri="{FF2B5EF4-FFF2-40B4-BE49-F238E27FC236}">
                <a16:creationId xmlns:a16="http://schemas.microsoft.com/office/drawing/2014/main" id="{7A9E7268-98D5-8044-BBB0-0BD85951C3BF}"/>
              </a:ext>
            </a:extLst>
          </p:cNvPr>
          <p:cNvSpPr txBox="1"/>
          <p:nvPr/>
        </p:nvSpPr>
        <p:spPr>
          <a:xfrm>
            <a:off x="288883" y="5955268"/>
            <a:ext cx="8321717" cy="646331"/>
          </a:xfrm>
          <a:prstGeom prst="rect">
            <a:avLst/>
          </a:prstGeom>
          <a:noFill/>
        </p:spPr>
        <p:txBody>
          <a:bodyPr wrap="square" rtlCol="0">
            <a:spAutoFit/>
          </a:bodyPr>
          <a:lstStyle/>
          <a:p>
            <a:pPr algn="r"/>
            <a:r>
              <a:rPr lang="es-ES" dirty="0"/>
              <a:t>Ilustraciones tomadas de: </a:t>
            </a:r>
          </a:p>
          <a:p>
            <a:pPr algn="r"/>
            <a:r>
              <a:rPr lang="es-ES" dirty="0"/>
              <a:t>PINILLOS, J.L. </a:t>
            </a:r>
            <a:r>
              <a:rPr lang="es-ES" i="1" dirty="0"/>
              <a:t>Principios de psicología. </a:t>
            </a:r>
            <a:r>
              <a:rPr lang="es-ES" dirty="0"/>
              <a:t>Alianza Madrid, 1976. Pág.442. </a:t>
            </a:r>
          </a:p>
        </p:txBody>
      </p:sp>
    </p:spTree>
    <p:extLst>
      <p:ext uri="{BB962C8B-B14F-4D97-AF65-F5344CB8AC3E}">
        <p14:creationId xmlns:p14="http://schemas.microsoft.com/office/powerpoint/2010/main" val="23351791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98DBC01-143F-B54D-8D4F-53628EE78D72}"/>
              </a:ext>
            </a:extLst>
          </p:cNvPr>
          <p:cNvSpPr/>
          <p:nvPr/>
        </p:nvSpPr>
        <p:spPr>
          <a:xfrm>
            <a:off x="-228600" y="634457"/>
            <a:ext cx="9144000" cy="5871864"/>
          </a:xfrm>
          <a:prstGeom prst="rect">
            <a:avLst/>
          </a:prstGeom>
        </p:spPr>
        <p:txBody>
          <a:bodyPr wrap="square">
            <a:spAutoFit/>
          </a:bodyPr>
          <a:lstStyle/>
          <a:p>
            <a:pPr marL="450215" indent="449580" algn="just">
              <a:lnSpc>
                <a:spcPct val="115000"/>
              </a:lnSpc>
              <a:spcAft>
                <a:spcPts val="1000"/>
              </a:spcAft>
            </a:pPr>
            <a:r>
              <a:rPr lang="es-ES" dirty="0">
                <a:latin typeface="Arial" panose="020B0604020202020204" pitchFamily="34" charset="0"/>
                <a:ea typeface="Calibri" panose="020F0502020204030204" pitchFamily="34" charset="0"/>
                <a:cs typeface="Arial" panose="020B0604020202020204" pitchFamily="34" charset="0"/>
              </a:rPr>
              <a:t>“</a:t>
            </a:r>
            <a:r>
              <a:rPr lang="es-ES" dirty="0" err="1">
                <a:latin typeface="Arial" panose="020B0604020202020204" pitchFamily="34" charset="0"/>
                <a:ea typeface="Calibri" panose="020F0502020204030204" pitchFamily="34" charset="0"/>
                <a:cs typeface="Arial" panose="020B0604020202020204" pitchFamily="34" charset="0"/>
              </a:rPr>
              <a:t>Pavlov</a:t>
            </a:r>
            <a:r>
              <a:rPr lang="es-ES" dirty="0">
                <a:latin typeface="Arial" panose="020B0604020202020204" pitchFamily="34" charset="0"/>
                <a:ea typeface="Calibri" panose="020F0502020204030204" pitchFamily="34" charset="0"/>
                <a:cs typeface="Arial" panose="020B0604020202020204" pitchFamily="34" charset="0"/>
              </a:rPr>
              <a:t> descubre (…) la incapacidad del antropoide para hacerse una idea general o abstracta de las cosas. Y la comprueba con un ingenioso experimento. </a:t>
            </a:r>
          </a:p>
          <a:p>
            <a:pPr marL="450215" indent="449580" algn="just">
              <a:lnSpc>
                <a:spcPct val="115000"/>
              </a:lnSpc>
              <a:spcAft>
                <a:spcPts val="1000"/>
              </a:spcAft>
            </a:pPr>
            <a:r>
              <a:rPr lang="es-ES" dirty="0">
                <a:latin typeface="Arial" panose="020B0604020202020204" pitchFamily="34" charset="0"/>
                <a:ea typeface="Calibri" panose="020F0502020204030204" pitchFamily="34" charset="0"/>
                <a:cs typeface="Arial" panose="020B0604020202020204" pitchFamily="34" charset="0"/>
              </a:rPr>
              <a:t>En el centro de un lago se sitúa una gran balsa en la que vive por algún tiempo un simio. Entre el lugar donde el simio se sitúa en la balsa y aquél donde se le proporciona el alimento, hay un aparato que produce fuego, de manera que le impide alcanzar la comida. También hay un depósito de agua y un cubo. Pues bien, el simio aprende pronto a sacar con el cubo agua del depósito, apagar el fuego y acceder al alimento. Por otra parte, se le ha acostumbrado a refrescarse con el agua del lago, cuando está muy acalorado. Ahora bien, en un momento dado se quita el agua del depósito. ¿Qué hace el simio? Sigue metiendo el cacharro en el depósito sin agua, pero no se le ocurre acudir al agua del lago para apagar el fuego y poder así acceder a la comida. ¿Por qué? </a:t>
            </a:r>
          </a:p>
          <a:p>
            <a:pPr marL="450215" indent="449580" algn="just">
              <a:lnSpc>
                <a:spcPct val="115000"/>
              </a:lnSpc>
              <a:spcAft>
                <a:spcPts val="1000"/>
              </a:spcAft>
            </a:pPr>
            <a:r>
              <a:rPr lang="es-ES" dirty="0">
                <a:latin typeface="Arial" panose="020B0604020202020204" pitchFamily="34" charset="0"/>
                <a:ea typeface="Calibri" panose="020F0502020204030204" pitchFamily="34" charset="0"/>
                <a:cs typeface="Arial" panose="020B0604020202020204" pitchFamily="34" charset="0"/>
              </a:rPr>
              <a:t>Contestación literal de </a:t>
            </a:r>
            <a:r>
              <a:rPr lang="es-ES" dirty="0" err="1">
                <a:latin typeface="Arial" panose="020B0604020202020204" pitchFamily="34" charset="0"/>
                <a:ea typeface="Calibri" panose="020F0502020204030204" pitchFamily="34" charset="0"/>
                <a:cs typeface="Arial" panose="020B0604020202020204" pitchFamily="34" charset="0"/>
              </a:rPr>
              <a:t>Pavlov</a:t>
            </a:r>
            <a:r>
              <a:rPr lang="es-ES" dirty="0">
                <a:latin typeface="Arial" panose="020B0604020202020204" pitchFamily="34" charset="0"/>
                <a:ea typeface="Calibri" panose="020F0502020204030204" pitchFamily="34" charset="0"/>
                <a:cs typeface="Arial" panose="020B0604020202020204" pitchFamily="34" charset="0"/>
              </a:rPr>
              <a:t>: "Se ve que no tiene una idea general, abstracta, del agua como tal; en el nivel en que se sitúan los antropoides no se produce aún la abstracción de las propiedades específicas de los objetos".” (ALEJANDRO LLANO. </a:t>
            </a:r>
            <a:r>
              <a:rPr lang="es-ES" i="1" dirty="0">
                <a:latin typeface="Arial" panose="020B0604020202020204" pitchFamily="34" charset="0"/>
                <a:ea typeface="Calibri" panose="020F0502020204030204" pitchFamily="34" charset="0"/>
                <a:cs typeface="Arial" panose="020B0604020202020204" pitchFamily="34" charset="0"/>
              </a:rPr>
              <a:t>Deontología Biológica</a:t>
            </a:r>
            <a:r>
              <a:rPr lang="es-ES" dirty="0">
                <a:latin typeface="Arial" panose="020B0604020202020204" pitchFamily="34" charset="0"/>
                <a:ea typeface="Calibri" panose="020F0502020204030204" pitchFamily="34" charset="0"/>
                <a:cs typeface="Arial" panose="020B0604020202020204" pitchFamily="34" charset="0"/>
              </a:rPr>
              <a:t>, capítulo 11, parte II, c. Págs. 185-6.) </a:t>
            </a:r>
          </a:p>
          <a:p>
            <a:pPr marL="450215" indent="449580" algn="r">
              <a:lnSpc>
                <a:spcPct val="115000"/>
              </a:lnSpc>
              <a:spcAft>
                <a:spcPts val="1000"/>
              </a:spcAft>
            </a:pPr>
            <a:r>
              <a:rPr lang="es-ES" dirty="0">
                <a:latin typeface="Arial" panose="020B0604020202020204" pitchFamily="34" charset="0"/>
                <a:ea typeface="Calibri" panose="020F0502020204030204" pitchFamily="34" charset="0"/>
                <a:cs typeface="Arial" panose="020B0604020202020204" pitchFamily="34" charset="0"/>
              </a:rPr>
              <a:t>Comunicación animal: </a:t>
            </a:r>
            <a:r>
              <a:rPr lang="es-ES" u="sng" dirty="0">
                <a:solidFill>
                  <a:srgbClr val="0000FF"/>
                </a:solidFill>
                <a:latin typeface="Cambria" panose="02040503050406030204" pitchFamily="18" charset="0"/>
                <a:ea typeface="Calibri" panose="020F0502020204030204" pitchFamily="34" charset="0"/>
                <a:cs typeface="Times New Roman" panose="02020603050405020304" pitchFamily="18" charset="0"/>
                <a:hlinkClick r:id="rId2"/>
              </a:rPr>
              <a:t>http://www.unav.es/cdb/dbcapo11c.html</a:t>
            </a:r>
            <a:r>
              <a:rPr lang="es-ES" dirty="0">
                <a:solidFill>
                  <a:srgbClr val="000000"/>
                </a:solidFill>
                <a:latin typeface="Cambria" panose="02040503050406030204" pitchFamily="18" charset="0"/>
                <a:ea typeface="Calibri" panose="020F0502020204030204" pitchFamily="34" charset="0"/>
                <a:cs typeface="Times New Roman" panose="02020603050405020304" pitchFamily="18" charset="0"/>
              </a:rPr>
              <a:t>) </a:t>
            </a:r>
            <a:endParaRPr lang="es-ES_tradnl"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FFFB9EE-5495-1B44-866D-E01414FA4670}"/>
              </a:ext>
            </a:extLst>
          </p:cNvPr>
          <p:cNvSpPr txBox="1"/>
          <p:nvPr/>
        </p:nvSpPr>
        <p:spPr>
          <a:xfrm>
            <a:off x="647700" y="228600"/>
            <a:ext cx="7848600" cy="430887"/>
          </a:xfrm>
          <a:prstGeom prst="rect">
            <a:avLst/>
          </a:prstGeom>
          <a:noFill/>
        </p:spPr>
        <p:txBody>
          <a:bodyPr wrap="square" rtlCol="0">
            <a:spAutoFit/>
          </a:bodyPr>
          <a:lstStyle/>
          <a:p>
            <a:pPr algn="ctr"/>
            <a:r>
              <a:rPr lang="es-ES" sz="2200" b="1" dirty="0">
                <a:solidFill>
                  <a:srgbClr val="FED096"/>
                </a:solidFill>
                <a:latin typeface="Arial" panose="020B0604020202020204" pitchFamily="34" charset="0"/>
                <a:cs typeface="Arial" panose="020B0604020202020204" pitchFamily="34" charset="0"/>
              </a:rPr>
              <a:t>EXPERIMENTO DE PAULOV CON “Rafael”</a:t>
            </a:r>
          </a:p>
        </p:txBody>
      </p:sp>
    </p:spTree>
    <p:extLst>
      <p:ext uri="{BB962C8B-B14F-4D97-AF65-F5344CB8AC3E}">
        <p14:creationId xmlns:p14="http://schemas.microsoft.com/office/powerpoint/2010/main" val="402646262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95400" y="533400"/>
            <a:ext cx="6400800" cy="800219"/>
          </a:xfrm>
          <a:prstGeom prst="rect">
            <a:avLst/>
          </a:prstGeom>
          <a:noFill/>
        </p:spPr>
        <p:txBody>
          <a:bodyPr wrap="square" rtlCol="0">
            <a:spAutoFit/>
          </a:bodyPr>
          <a:lstStyle/>
          <a:p>
            <a:pPr algn="ctr"/>
            <a:r>
              <a:rPr lang="es-ES" sz="2800" u="sng" dirty="0">
                <a:solidFill>
                  <a:schemeClr val="accent5">
                    <a:lumMod val="60000"/>
                    <a:lumOff val="40000"/>
                  </a:schemeClr>
                </a:solidFill>
                <a:latin typeface="Arial"/>
                <a:cs typeface="Arial"/>
              </a:rPr>
              <a:t> El experimento de Donald y Gua </a:t>
            </a:r>
            <a:r>
              <a:rPr lang="es-ES" sz="200" u="sng" dirty="0">
                <a:solidFill>
                  <a:schemeClr val="accent5">
                    <a:lumMod val="60000"/>
                    <a:lumOff val="40000"/>
                  </a:schemeClr>
                </a:solidFill>
                <a:latin typeface="Arial"/>
                <a:cs typeface="Arial"/>
              </a:rPr>
              <a:t>.</a:t>
            </a:r>
            <a:r>
              <a:rPr lang="es-ES" sz="2800" u="sng" dirty="0">
                <a:solidFill>
                  <a:schemeClr val="accent5">
                    <a:lumMod val="60000"/>
                    <a:lumOff val="40000"/>
                  </a:schemeClr>
                </a:solidFill>
                <a:latin typeface="Arial"/>
                <a:cs typeface="Arial"/>
              </a:rPr>
              <a:t> </a:t>
            </a:r>
          </a:p>
          <a:p>
            <a:endParaRPr lang="es-ES" dirty="0"/>
          </a:p>
        </p:txBody>
      </p:sp>
      <p:sp>
        <p:nvSpPr>
          <p:cNvPr id="4" name="CuadroTexto 3"/>
          <p:cNvSpPr txBox="1"/>
          <p:nvPr/>
        </p:nvSpPr>
        <p:spPr>
          <a:xfrm>
            <a:off x="381000" y="1219200"/>
            <a:ext cx="8458200" cy="2031325"/>
          </a:xfrm>
          <a:prstGeom prst="rect">
            <a:avLst/>
          </a:prstGeom>
          <a:noFill/>
        </p:spPr>
        <p:txBody>
          <a:bodyPr wrap="square" rtlCol="0">
            <a:spAutoFit/>
          </a:bodyPr>
          <a:lstStyle/>
          <a:p>
            <a:pPr algn="just"/>
            <a:r>
              <a:rPr lang="es-ES" sz="2100" dirty="0">
                <a:latin typeface="Arial"/>
                <a:cs typeface="Arial"/>
              </a:rPr>
              <a:t>    Alrededor de los años 30, el psicólogo </a:t>
            </a:r>
            <a:r>
              <a:rPr lang="es-ES" sz="2100" dirty="0" err="1">
                <a:latin typeface="Arial"/>
                <a:cs typeface="Arial"/>
              </a:rPr>
              <a:t>Winthrop</a:t>
            </a:r>
            <a:r>
              <a:rPr lang="es-ES" sz="2100" dirty="0">
                <a:latin typeface="Arial"/>
                <a:cs typeface="Arial"/>
              </a:rPr>
              <a:t> </a:t>
            </a:r>
            <a:r>
              <a:rPr lang="es-ES" sz="2100" dirty="0" err="1">
                <a:latin typeface="Arial"/>
                <a:cs typeface="Arial"/>
              </a:rPr>
              <a:t>Niles</a:t>
            </a:r>
            <a:r>
              <a:rPr lang="es-ES" sz="2100" dirty="0">
                <a:latin typeface="Arial"/>
                <a:cs typeface="Arial"/>
              </a:rPr>
              <a:t> </a:t>
            </a:r>
            <a:r>
              <a:rPr lang="es-ES" sz="2100" b="1" dirty="0">
                <a:latin typeface="Arial"/>
                <a:cs typeface="Arial"/>
              </a:rPr>
              <a:t>Kellogg</a:t>
            </a:r>
            <a:r>
              <a:rPr lang="es-ES" sz="2100" dirty="0">
                <a:latin typeface="Arial"/>
                <a:cs typeface="Arial"/>
              </a:rPr>
              <a:t>,  (1898-1972) y su esposa, </a:t>
            </a:r>
            <a:r>
              <a:rPr lang="es-ES" sz="2100" dirty="0" err="1">
                <a:latin typeface="Arial"/>
                <a:cs typeface="Arial"/>
              </a:rPr>
              <a:t>Luella</a:t>
            </a:r>
            <a:r>
              <a:rPr lang="es-ES" sz="2100" dirty="0">
                <a:latin typeface="Arial"/>
                <a:cs typeface="Arial"/>
              </a:rPr>
              <a:t> </a:t>
            </a:r>
            <a:r>
              <a:rPr lang="es-ES" sz="2100" dirty="0" err="1">
                <a:latin typeface="Arial"/>
                <a:cs typeface="Arial"/>
              </a:rPr>
              <a:t>Dorothy</a:t>
            </a:r>
            <a:r>
              <a:rPr lang="es-ES" sz="2100" dirty="0">
                <a:latin typeface="Arial"/>
                <a:cs typeface="Arial"/>
              </a:rPr>
              <a:t>, no dudaron en utilizar a su propio hijo Donald, de 10 meses de edad, y a una pequeña chimpancé, llamada Gua, de siete meses y medio, para educarlos juntos. A lo largo de 9 meses, criaron a la mona y a su hijo como iguales.</a:t>
            </a:r>
            <a:r>
              <a:rPr lang="es-ES" dirty="0"/>
              <a:t> </a:t>
            </a:r>
          </a:p>
        </p:txBody>
      </p:sp>
      <p:pic>
        <p:nvPicPr>
          <p:cNvPr id="5" name="Imagen 4"/>
          <p:cNvPicPr>
            <a:picLocks noChangeAspect="1"/>
          </p:cNvPicPr>
          <p:nvPr/>
        </p:nvPicPr>
        <p:blipFill>
          <a:blip r:embed="rId2"/>
          <a:stretch>
            <a:fillRect/>
          </a:stretch>
        </p:blipFill>
        <p:spPr>
          <a:xfrm>
            <a:off x="6019800" y="3429000"/>
            <a:ext cx="2794796" cy="2971800"/>
          </a:xfrm>
          <a:prstGeom prst="rect">
            <a:avLst/>
          </a:prstGeom>
          <a:ln>
            <a:solidFill>
              <a:srgbClr val="FF9B1D"/>
            </a:solidFill>
          </a:ln>
        </p:spPr>
      </p:pic>
      <p:sp>
        <p:nvSpPr>
          <p:cNvPr id="6" name="CuadroTexto 5"/>
          <p:cNvSpPr txBox="1"/>
          <p:nvPr/>
        </p:nvSpPr>
        <p:spPr>
          <a:xfrm>
            <a:off x="381000" y="3352800"/>
            <a:ext cx="5334000" cy="3323987"/>
          </a:xfrm>
          <a:prstGeom prst="rect">
            <a:avLst/>
          </a:prstGeom>
          <a:noFill/>
        </p:spPr>
        <p:txBody>
          <a:bodyPr wrap="square" rtlCol="0">
            <a:spAutoFit/>
          </a:bodyPr>
          <a:lstStyle/>
          <a:p>
            <a:pPr algn="just"/>
            <a:r>
              <a:rPr lang="es-ES" sz="2100" dirty="0">
                <a:latin typeface="Arial"/>
                <a:cs typeface="Arial"/>
              </a:rPr>
              <a:t>    El experimento consistía en tratar de igual manera a Donald y a Gua. Usarían la misma ropa, la misma comida, los mismos juguetes, los mismos estímulos; es decir, como si fueran hermanos. Así observarían la evolución de ambos para descubrir el momento justo en el que el animal y el humano llegan a distanciarse en lo que concierne al aprendizaje y sobre todo en el lenguaje.</a:t>
            </a:r>
          </a:p>
        </p:txBody>
      </p:sp>
    </p:spTree>
    <p:extLst>
      <p:ext uri="{BB962C8B-B14F-4D97-AF65-F5344CB8AC3E}">
        <p14:creationId xmlns:p14="http://schemas.microsoft.com/office/powerpoint/2010/main" val="2681789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04800" y="533400"/>
            <a:ext cx="3810000" cy="5715000"/>
          </a:xfrm>
          <a:prstGeom prst="rect">
            <a:avLst/>
          </a:prstGeom>
          <a:ln>
            <a:solidFill>
              <a:srgbClr val="6163B2"/>
            </a:solidFill>
          </a:ln>
        </p:spPr>
      </p:pic>
      <p:pic>
        <p:nvPicPr>
          <p:cNvPr id="4" name="Imagen 3"/>
          <p:cNvPicPr>
            <a:picLocks noChangeAspect="1"/>
          </p:cNvPicPr>
          <p:nvPr/>
        </p:nvPicPr>
        <p:blipFill>
          <a:blip r:embed="rId3"/>
          <a:stretch>
            <a:fillRect/>
          </a:stretch>
        </p:blipFill>
        <p:spPr>
          <a:xfrm>
            <a:off x="4495800" y="533400"/>
            <a:ext cx="4178709" cy="2590800"/>
          </a:xfrm>
          <a:prstGeom prst="rect">
            <a:avLst/>
          </a:prstGeom>
          <a:ln>
            <a:solidFill>
              <a:srgbClr val="6163B2"/>
            </a:solidFill>
          </a:ln>
        </p:spPr>
      </p:pic>
      <p:pic>
        <p:nvPicPr>
          <p:cNvPr id="5" name="Imagen 4"/>
          <p:cNvPicPr>
            <a:picLocks noChangeAspect="1"/>
          </p:cNvPicPr>
          <p:nvPr/>
        </p:nvPicPr>
        <p:blipFill>
          <a:blip r:embed="rId4"/>
          <a:stretch>
            <a:fillRect/>
          </a:stretch>
        </p:blipFill>
        <p:spPr>
          <a:xfrm>
            <a:off x="4495800" y="3581400"/>
            <a:ext cx="4160000" cy="2641600"/>
          </a:xfrm>
          <a:prstGeom prst="rect">
            <a:avLst/>
          </a:prstGeom>
          <a:ln>
            <a:solidFill>
              <a:srgbClr val="6163B2"/>
            </a:solidFill>
          </a:ln>
        </p:spPr>
      </p:pic>
    </p:spTree>
    <p:extLst>
      <p:ext uri="{BB962C8B-B14F-4D97-AF65-F5344CB8AC3E}">
        <p14:creationId xmlns:p14="http://schemas.microsoft.com/office/powerpoint/2010/main" val="297576157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04800" y="381000"/>
            <a:ext cx="8534400" cy="6078586"/>
          </a:xfrm>
          <a:prstGeom prst="rect">
            <a:avLst/>
          </a:prstGeom>
          <a:noFill/>
        </p:spPr>
        <p:txBody>
          <a:bodyPr wrap="square" rtlCol="0">
            <a:spAutoFit/>
          </a:bodyPr>
          <a:lstStyle/>
          <a:p>
            <a:pPr algn="just">
              <a:spcBef>
                <a:spcPts val="600"/>
              </a:spcBef>
            </a:pPr>
            <a:r>
              <a:rPr lang="es-ES" sz="2000" dirty="0">
                <a:latin typeface="Arial"/>
                <a:cs typeface="Arial"/>
              </a:rPr>
              <a:t>   </a:t>
            </a:r>
            <a:r>
              <a:rPr lang="es-ES" sz="2200" dirty="0">
                <a:latin typeface="Arial"/>
                <a:cs typeface="Arial"/>
              </a:rPr>
              <a:t> El experimento duró aproximadamente 9 meses, en los que un equipo de científicos, psicólogos y médicos estudiaron distintos factores del simio y el bebé. Se evaluaron los siguientes factores: comportamiento social y afectivo, comportamiento alimenticio, locomoción, comunicación, lenguaje e ‘inteligencia’.</a:t>
            </a:r>
          </a:p>
          <a:p>
            <a:pPr algn="just">
              <a:spcBef>
                <a:spcPts val="600"/>
              </a:spcBef>
            </a:pPr>
            <a:r>
              <a:rPr lang="es-ES" sz="2200" dirty="0">
                <a:latin typeface="Arial"/>
                <a:cs typeface="Arial"/>
              </a:rPr>
              <a:t>    La sorpresa se dibujó en la cara de Kellogg y su equipo; lejos de que Gua adoptara un comportamiento humano, fue Donald el que empezó a comportarse como el simio. </a:t>
            </a:r>
          </a:p>
          <a:p>
            <a:pPr algn="just">
              <a:spcBef>
                <a:spcPts val="600"/>
              </a:spcBef>
            </a:pPr>
            <a:r>
              <a:rPr lang="es-ES" sz="2200" dirty="0">
                <a:latin typeface="Arial"/>
                <a:cs typeface="Arial"/>
              </a:rPr>
              <a:t>    En efecto, la capacidad de adquirir conocimientos </a:t>
            </a:r>
            <a:r>
              <a:rPr lang="es-ES" sz="2200" i="1" u="sng" dirty="0">
                <a:latin typeface="Arial"/>
                <a:cs typeface="Arial"/>
              </a:rPr>
              <a:t>al principio </a:t>
            </a:r>
            <a:r>
              <a:rPr lang="es-ES" sz="2200" dirty="0">
                <a:latin typeface="Arial"/>
                <a:cs typeface="Arial"/>
              </a:rPr>
              <a:t>era superior en Gua: consiguió mayor destreza motora, mayor equilibrio, mayor comprensión del lenguaje: a los 14 meses, Donald reaccionaba correctamente a 8 palabras y Gua a 12. A los 19, el niño ya reaccionaba correctamente a 68 palabras, mientras que Gua lo hacía a 58. La diferencia era menor pero aún pequeña. </a:t>
            </a:r>
          </a:p>
          <a:p>
            <a:pPr algn="just">
              <a:spcBef>
                <a:spcPts val="600"/>
              </a:spcBef>
            </a:pPr>
            <a:r>
              <a:rPr lang="es-ES" sz="2200" dirty="0">
                <a:latin typeface="Arial"/>
                <a:cs typeface="Arial"/>
              </a:rPr>
              <a:t>     Ella, en cambio, era más ágil para arrastrar un escabel bajo un bizcocho colgado del techo y su movilidad era mayor. Por ello </a:t>
            </a:r>
            <a:r>
              <a:rPr lang="es-ES" sz="2200" i="1" dirty="0">
                <a:latin typeface="Arial"/>
                <a:cs typeface="Arial"/>
              </a:rPr>
              <a:t>Donald tomó como ejemplo y líder a la chimpancé</a:t>
            </a:r>
            <a:r>
              <a:rPr lang="es-ES" sz="2200" dirty="0">
                <a:latin typeface="Arial"/>
                <a:cs typeface="Arial"/>
              </a:rPr>
              <a:t>.</a:t>
            </a:r>
          </a:p>
        </p:txBody>
      </p:sp>
    </p:spTree>
    <p:extLst>
      <p:ext uri="{BB962C8B-B14F-4D97-AF65-F5344CB8AC3E}">
        <p14:creationId xmlns:p14="http://schemas.microsoft.com/office/powerpoint/2010/main" val="409516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81000" y="381000"/>
            <a:ext cx="8458200" cy="6155530"/>
          </a:xfrm>
          <a:prstGeom prst="rect">
            <a:avLst/>
          </a:prstGeom>
          <a:noFill/>
        </p:spPr>
        <p:txBody>
          <a:bodyPr wrap="square" rtlCol="0">
            <a:spAutoFit/>
          </a:bodyPr>
          <a:lstStyle/>
          <a:p>
            <a:pPr algn="just">
              <a:spcBef>
                <a:spcPts val="600"/>
              </a:spcBef>
            </a:pPr>
            <a:r>
              <a:rPr lang="es-ES" sz="2200" dirty="0">
                <a:latin typeface="Arial"/>
                <a:cs typeface="Arial"/>
              </a:rPr>
              <a:t>     El mono es en general más hábil que el ser humano para aprender algunos hábitos motrices y de asociación, pero </a:t>
            </a:r>
            <a:r>
              <a:rPr lang="es-ES" sz="2200" i="1" dirty="0">
                <a:latin typeface="Arial"/>
                <a:cs typeface="Arial"/>
              </a:rPr>
              <a:t>no comprende su significado</a:t>
            </a:r>
            <a:r>
              <a:rPr lang="es-ES" sz="2200" dirty="0">
                <a:latin typeface="Arial"/>
                <a:cs typeface="Arial"/>
              </a:rPr>
              <a:t>, cosa que el niño logra más adelante.     </a:t>
            </a:r>
          </a:p>
          <a:p>
            <a:pPr algn="just">
              <a:spcBef>
                <a:spcPts val="600"/>
              </a:spcBef>
            </a:pPr>
            <a:r>
              <a:rPr lang="es-ES" sz="2200" dirty="0">
                <a:latin typeface="Arial"/>
                <a:cs typeface="Arial"/>
              </a:rPr>
              <a:t>    Finalmente, </a:t>
            </a:r>
            <a:r>
              <a:rPr lang="es-ES" sz="2200" i="1" dirty="0">
                <a:latin typeface="Arial"/>
                <a:cs typeface="Arial"/>
              </a:rPr>
              <a:t>con el uso de la palabra</a:t>
            </a:r>
            <a:r>
              <a:rPr lang="es-ES" sz="2200" dirty="0">
                <a:latin typeface="Arial"/>
                <a:cs typeface="Arial"/>
              </a:rPr>
              <a:t>, el comportamiento de Donald alcanzó un enorme impulso mientras que el de Gua permaneció ya estacionario. </a:t>
            </a:r>
          </a:p>
          <a:p>
            <a:pPr algn="just">
              <a:spcBef>
                <a:spcPts val="600"/>
              </a:spcBef>
            </a:pPr>
            <a:r>
              <a:rPr lang="es-ES" sz="2200" dirty="0">
                <a:latin typeface="Arial"/>
                <a:cs typeface="Arial"/>
              </a:rPr>
              <a:t>    En los primeros estadios del desarrollo, el lenguaje no era más que el fruto de una asociación sensorio motriz; a partir de los 7 años, en el ser humano aparece ya el pensamiento verbal, caracterizado por </a:t>
            </a:r>
            <a:r>
              <a:rPr lang="es-ES" sz="2200" i="1" dirty="0">
                <a:latin typeface="Arial"/>
                <a:cs typeface="Arial"/>
              </a:rPr>
              <a:t>la función simbólica y comunicativa</a:t>
            </a:r>
            <a:r>
              <a:rPr lang="es-ES" sz="2200" dirty="0">
                <a:latin typeface="Arial"/>
                <a:cs typeface="Arial"/>
              </a:rPr>
              <a:t>, más allá de la mera asociación. </a:t>
            </a:r>
          </a:p>
          <a:p>
            <a:pPr algn="just">
              <a:spcBef>
                <a:spcPts val="600"/>
              </a:spcBef>
            </a:pPr>
            <a:r>
              <a:rPr lang="es-ES" sz="2200" dirty="0">
                <a:latin typeface="Arial"/>
                <a:cs typeface="Arial"/>
              </a:rPr>
              <a:t>     Pero, ¿qué ocurrió con Donald?</a:t>
            </a:r>
          </a:p>
          <a:p>
            <a:pPr algn="just">
              <a:spcBef>
                <a:spcPts val="600"/>
              </a:spcBef>
            </a:pPr>
            <a:r>
              <a:rPr lang="es-ES" sz="2200" dirty="0">
                <a:latin typeface="Arial"/>
                <a:cs typeface="Arial"/>
              </a:rPr>
              <a:t>    </a:t>
            </a:r>
            <a:r>
              <a:rPr lang="es-ES" sz="2200" dirty="0" err="1">
                <a:latin typeface="Arial"/>
                <a:cs typeface="Arial"/>
              </a:rPr>
              <a:t>Kellog</a:t>
            </a:r>
            <a:r>
              <a:rPr lang="es-ES" sz="2200" dirty="0">
                <a:latin typeface="Arial"/>
                <a:cs typeface="Arial"/>
              </a:rPr>
              <a:t> y su esposa decidieron terminar con la experiencia por temor a posibles secuelas en el desarrollo y el aprendizaje de Donald que, efectivamente, se confirmaron años después. Aunque </a:t>
            </a:r>
            <a:r>
              <a:rPr lang="es-ES" sz="2200" b="1" dirty="0">
                <a:effectLst>
                  <a:outerShdw blurRad="50800" dist="38100" algn="tr" rotWithShape="0">
                    <a:prstClr val="black">
                      <a:alpha val="40000"/>
                    </a:prstClr>
                  </a:outerShdw>
                </a:effectLst>
                <a:latin typeface="Arial"/>
                <a:cs typeface="Arial"/>
              </a:rPr>
              <a:t>Donald </a:t>
            </a:r>
            <a:r>
              <a:rPr lang="es-ES" sz="2200" b="1" dirty="0" err="1">
                <a:effectLst>
                  <a:outerShdw blurRad="50800" dist="38100" algn="tr" rotWithShape="0">
                    <a:prstClr val="black">
                      <a:alpha val="40000"/>
                    </a:prstClr>
                  </a:outerShdw>
                </a:effectLst>
                <a:latin typeface="Arial"/>
                <a:cs typeface="Arial"/>
              </a:rPr>
              <a:t>Agger</a:t>
            </a:r>
            <a:r>
              <a:rPr lang="es-ES" sz="2200" b="1" dirty="0">
                <a:effectLst>
                  <a:outerShdw blurRad="50800" dist="38100" algn="tr" rotWithShape="0">
                    <a:prstClr val="black">
                      <a:alpha val="40000"/>
                    </a:prstClr>
                  </a:outerShdw>
                </a:effectLst>
                <a:latin typeface="Arial"/>
                <a:cs typeface="Arial"/>
              </a:rPr>
              <a:t> Kellogg se graduó como médico, se suicidó en 1972 al poco tiempo de fallecer sus padres. </a:t>
            </a:r>
            <a:endParaRPr lang="es-ES" sz="2200" b="1" dirty="0">
              <a:latin typeface="Arial"/>
              <a:cs typeface="Arial"/>
            </a:endParaRPr>
          </a:p>
        </p:txBody>
      </p:sp>
    </p:spTree>
    <p:extLst>
      <p:ext uri="{BB962C8B-B14F-4D97-AF65-F5344CB8AC3E}">
        <p14:creationId xmlns:p14="http://schemas.microsoft.com/office/powerpoint/2010/main" val="171052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33400" y="381000"/>
            <a:ext cx="8305800" cy="6478698"/>
          </a:xfrm>
          <a:prstGeom prst="rect">
            <a:avLst/>
          </a:prstGeom>
          <a:noFill/>
        </p:spPr>
        <p:txBody>
          <a:bodyPr wrap="square" rtlCol="0">
            <a:spAutoFit/>
          </a:bodyPr>
          <a:lstStyle/>
          <a:p>
            <a:pPr algn="just"/>
            <a:r>
              <a:rPr lang="es-ES" sz="2400" dirty="0">
                <a:latin typeface="Arial"/>
                <a:cs typeface="Arial"/>
              </a:rPr>
              <a:t>  </a:t>
            </a:r>
            <a:r>
              <a:rPr lang="es-ES" sz="2300" dirty="0">
                <a:latin typeface="Arial"/>
                <a:cs typeface="Arial"/>
              </a:rPr>
              <a:t> La </a:t>
            </a:r>
            <a:r>
              <a:rPr lang="es-ES" sz="2300" dirty="0">
                <a:solidFill>
                  <a:schemeClr val="accent5">
                    <a:lumMod val="60000"/>
                    <a:lumOff val="40000"/>
                  </a:schemeClr>
                </a:solidFill>
                <a:latin typeface="Arial"/>
                <a:cs typeface="Arial"/>
              </a:rPr>
              <a:t>escuela fenomenológica (Max SCHELER, </a:t>
            </a:r>
            <a:r>
              <a:rPr lang="es-ES" sz="2300" dirty="0" err="1">
                <a:solidFill>
                  <a:schemeClr val="accent5">
                    <a:lumMod val="60000"/>
                    <a:lumOff val="40000"/>
                  </a:schemeClr>
                </a:solidFill>
                <a:latin typeface="Arial"/>
                <a:cs typeface="Arial"/>
              </a:rPr>
              <a:t>Arnold</a:t>
            </a:r>
            <a:r>
              <a:rPr lang="es-ES" sz="2300" dirty="0">
                <a:solidFill>
                  <a:schemeClr val="accent5">
                    <a:lumMod val="60000"/>
                    <a:lumOff val="40000"/>
                  </a:schemeClr>
                </a:solidFill>
                <a:latin typeface="Arial"/>
                <a:cs typeface="Arial"/>
              </a:rPr>
              <a:t> GEHLEN) </a:t>
            </a:r>
            <a:r>
              <a:rPr lang="es-ES" sz="2300" dirty="0">
                <a:latin typeface="Arial"/>
                <a:cs typeface="Arial"/>
              </a:rPr>
              <a:t>llamó la atención sobre un hecho significativo: </a:t>
            </a:r>
            <a:r>
              <a:rPr lang="es-ES" sz="2300" dirty="0">
                <a:solidFill>
                  <a:schemeClr val="accent2">
                    <a:lumMod val="20000"/>
                    <a:lumOff val="80000"/>
                  </a:schemeClr>
                </a:solidFill>
                <a:latin typeface="Arial"/>
                <a:cs typeface="Arial"/>
              </a:rPr>
              <a:t>el ser humano nace prematuro en comparación con los demás animales superiores, deficitario</a:t>
            </a:r>
            <a:r>
              <a:rPr lang="es-ES" sz="2300" dirty="0">
                <a:latin typeface="Arial"/>
                <a:cs typeface="Arial"/>
              </a:rPr>
              <a:t>, incapaz de valerse por sí mismo, </a:t>
            </a:r>
            <a:r>
              <a:rPr lang="es-ES" sz="2300" dirty="0">
                <a:solidFill>
                  <a:srgbClr val="FCF4C7"/>
                </a:solidFill>
                <a:latin typeface="Arial"/>
                <a:cs typeface="Arial"/>
              </a:rPr>
              <a:t>sin pautas fijas de comportamiento (instintos)</a:t>
            </a:r>
            <a:r>
              <a:rPr lang="es-ES" sz="2300" dirty="0">
                <a:latin typeface="Arial"/>
                <a:cs typeface="Arial"/>
              </a:rPr>
              <a:t>; es un ser </a:t>
            </a:r>
            <a:r>
              <a:rPr lang="es-ES" sz="2300" dirty="0" err="1">
                <a:solidFill>
                  <a:srgbClr val="C5BEAB"/>
                </a:solidFill>
                <a:latin typeface="Arial"/>
                <a:cs typeface="Arial"/>
              </a:rPr>
              <a:t>inespecializado</a:t>
            </a:r>
            <a:r>
              <a:rPr lang="es-ES" sz="2300" dirty="0">
                <a:solidFill>
                  <a:srgbClr val="C5BEAB"/>
                </a:solidFill>
                <a:latin typeface="Arial"/>
                <a:cs typeface="Arial"/>
              </a:rPr>
              <a:t>.</a:t>
            </a:r>
          </a:p>
          <a:p>
            <a:pPr algn="just"/>
            <a:endParaRPr lang="es-ES" sz="2300" dirty="0">
              <a:latin typeface="Arial"/>
              <a:cs typeface="Arial"/>
            </a:endParaRPr>
          </a:p>
          <a:p>
            <a:pPr algn="just"/>
            <a:r>
              <a:rPr lang="es-ES" sz="2300" dirty="0">
                <a:latin typeface="Arial"/>
                <a:cs typeface="Arial"/>
              </a:rPr>
              <a:t>   Pero, </a:t>
            </a:r>
            <a:r>
              <a:rPr lang="es-ES" sz="2300" dirty="0">
                <a:solidFill>
                  <a:srgbClr val="FCF4C7"/>
                </a:solidFill>
                <a:latin typeface="Arial"/>
                <a:cs typeface="Arial"/>
              </a:rPr>
              <a:t>en compensación</a:t>
            </a:r>
            <a:r>
              <a:rPr lang="es-ES" sz="2300" dirty="0">
                <a:solidFill>
                  <a:srgbClr val="C5BEAB"/>
                </a:solidFill>
                <a:latin typeface="Arial"/>
                <a:cs typeface="Arial"/>
              </a:rPr>
              <a:t>, por así decir, </a:t>
            </a:r>
            <a:r>
              <a:rPr lang="es-ES" sz="2300" dirty="0">
                <a:solidFill>
                  <a:srgbClr val="FCF4C7"/>
                </a:solidFill>
                <a:latin typeface="Arial"/>
                <a:cs typeface="Arial"/>
              </a:rPr>
              <a:t>muestra una asombrosa plasticidad, una apertura o capacidad de aprender </a:t>
            </a:r>
            <a:r>
              <a:rPr lang="es-ES" sz="2300" dirty="0">
                <a:latin typeface="Arial"/>
                <a:cs typeface="Arial"/>
              </a:rPr>
              <a:t>de un grado muy superior a los demás animales. Definieron esta condición como </a:t>
            </a:r>
            <a:r>
              <a:rPr lang="es-ES" sz="2300" dirty="0">
                <a:solidFill>
                  <a:srgbClr val="C5BEAB"/>
                </a:solidFill>
                <a:latin typeface="Arial"/>
                <a:cs typeface="Arial"/>
              </a:rPr>
              <a:t>“</a:t>
            </a:r>
            <a:r>
              <a:rPr lang="es-ES" sz="2300" u="sng" dirty="0">
                <a:solidFill>
                  <a:srgbClr val="C5BEAB"/>
                </a:solidFill>
                <a:latin typeface="Arial"/>
                <a:cs typeface="Arial"/>
              </a:rPr>
              <a:t>apertura a la realidad</a:t>
            </a:r>
            <a:r>
              <a:rPr lang="es-ES" sz="2300" dirty="0">
                <a:solidFill>
                  <a:srgbClr val="C5BEAB"/>
                </a:solidFill>
                <a:latin typeface="Arial"/>
                <a:cs typeface="Arial"/>
              </a:rPr>
              <a:t>” (Scheler).</a:t>
            </a:r>
          </a:p>
          <a:p>
            <a:pPr algn="just"/>
            <a:endParaRPr lang="es-ES" sz="2300" dirty="0">
              <a:solidFill>
                <a:srgbClr val="FFFFFF"/>
              </a:solidFill>
              <a:latin typeface="Arial"/>
              <a:cs typeface="Arial"/>
            </a:endParaRPr>
          </a:p>
          <a:p>
            <a:pPr algn="just"/>
            <a:r>
              <a:rPr lang="es-ES" sz="2300" dirty="0">
                <a:solidFill>
                  <a:srgbClr val="FFFFFF"/>
                </a:solidFill>
                <a:latin typeface="Arial"/>
                <a:cs typeface="Arial"/>
              </a:rPr>
              <a:t>   Esta plasticidad viene de la mano de una capacidad, la </a:t>
            </a:r>
            <a:r>
              <a:rPr lang="es-ES" sz="2300" u="sng" dirty="0">
                <a:solidFill>
                  <a:srgbClr val="FCF4C7"/>
                </a:solidFill>
                <a:latin typeface="Arial"/>
                <a:cs typeface="Arial"/>
              </a:rPr>
              <a:t>inteligencia</a:t>
            </a:r>
            <a:r>
              <a:rPr lang="es-ES" sz="2300" dirty="0">
                <a:solidFill>
                  <a:srgbClr val="FCF4C7"/>
                </a:solidFill>
                <a:latin typeface="Arial"/>
                <a:cs typeface="Arial"/>
              </a:rPr>
              <a:t>, </a:t>
            </a:r>
            <a:r>
              <a:rPr lang="es-ES" sz="2300" dirty="0">
                <a:solidFill>
                  <a:srgbClr val="FFFFFF"/>
                </a:solidFill>
                <a:latin typeface="Arial"/>
                <a:cs typeface="Arial"/>
              </a:rPr>
              <a:t>que le permite </a:t>
            </a:r>
            <a:r>
              <a:rPr lang="es-ES" sz="2300" dirty="0">
                <a:solidFill>
                  <a:srgbClr val="FCF4C7"/>
                </a:solidFill>
                <a:latin typeface="Arial"/>
                <a:cs typeface="Arial"/>
              </a:rPr>
              <a:t>comportarse de modo consciente, deliberado y autónomo como individuo</a:t>
            </a:r>
            <a:r>
              <a:rPr lang="es-ES" sz="2300" dirty="0">
                <a:solidFill>
                  <a:srgbClr val="FFFFFF"/>
                </a:solidFill>
                <a:latin typeface="Arial"/>
                <a:cs typeface="Arial"/>
              </a:rPr>
              <a:t>, es decir </a:t>
            </a:r>
            <a:r>
              <a:rPr lang="es-ES" sz="2300" dirty="0">
                <a:solidFill>
                  <a:srgbClr val="FCF4C7"/>
                </a:solidFill>
                <a:latin typeface="Arial"/>
                <a:cs typeface="Arial"/>
              </a:rPr>
              <a:t>libre y creativo.</a:t>
            </a:r>
          </a:p>
          <a:p>
            <a:pPr algn="just"/>
            <a:endParaRPr lang="es-ES" sz="1200" dirty="0">
              <a:solidFill>
                <a:srgbClr val="FFFFFF"/>
              </a:solidFill>
              <a:latin typeface="Arial"/>
              <a:cs typeface="Arial"/>
            </a:endParaRPr>
          </a:p>
          <a:p>
            <a:pPr algn="just"/>
            <a:r>
              <a:rPr lang="es-ES" sz="2300" dirty="0">
                <a:solidFill>
                  <a:srgbClr val="FFFFFF"/>
                </a:solidFill>
                <a:latin typeface="Arial"/>
                <a:cs typeface="Arial"/>
              </a:rPr>
              <a:t>   Y hablando de </a:t>
            </a:r>
            <a:r>
              <a:rPr lang="es-ES" sz="2300" dirty="0">
                <a:solidFill>
                  <a:srgbClr val="C5BEAB"/>
                </a:solidFill>
                <a:latin typeface="Arial"/>
                <a:cs typeface="Arial"/>
              </a:rPr>
              <a:t>las manos</a:t>
            </a:r>
            <a:r>
              <a:rPr lang="mr-IN" sz="2300" dirty="0">
                <a:solidFill>
                  <a:srgbClr val="C5BEAB"/>
                </a:solidFill>
                <a:latin typeface="Arial"/>
                <a:cs typeface="Arial"/>
              </a:rPr>
              <a:t>…</a:t>
            </a:r>
            <a:r>
              <a:rPr lang="es-ES_tradnl" sz="2300" dirty="0">
                <a:solidFill>
                  <a:srgbClr val="C5BEAB"/>
                </a:solidFill>
                <a:latin typeface="Arial"/>
                <a:cs typeface="Arial"/>
              </a:rPr>
              <a:t> </a:t>
            </a:r>
            <a:endParaRPr lang="es-ES" sz="2300" dirty="0">
              <a:solidFill>
                <a:srgbClr val="C5BEAB"/>
              </a:solidFill>
              <a:latin typeface="Arial"/>
              <a:cs typeface="Arial"/>
            </a:endParaRPr>
          </a:p>
        </p:txBody>
      </p:sp>
    </p:spTree>
    <p:extLst>
      <p:ext uri="{BB962C8B-B14F-4D97-AF65-F5344CB8AC3E}">
        <p14:creationId xmlns:p14="http://schemas.microsoft.com/office/powerpoint/2010/main" val="516480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09600" y="609600"/>
            <a:ext cx="7924800" cy="1846659"/>
          </a:xfrm>
          <a:prstGeom prst="rect">
            <a:avLst/>
          </a:prstGeom>
          <a:noFill/>
        </p:spPr>
        <p:txBody>
          <a:bodyPr wrap="square" rtlCol="0">
            <a:spAutoFit/>
          </a:bodyPr>
          <a:lstStyle/>
          <a:p>
            <a:pPr algn="ctr"/>
            <a:endParaRPr lang="es-ES" dirty="0">
              <a:solidFill>
                <a:srgbClr val="CCAF0A"/>
              </a:solidFill>
              <a:latin typeface="Arial"/>
              <a:cs typeface="Arial"/>
            </a:endParaRPr>
          </a:p>
          <a:p>
            <a:pPr algn="ctr"/>
            <a:r>
              <a:rPr lang="es-ES" sz="4800"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latin typeface="Arial"/>
                <a:cs typeface="Arial"/>
              </a:rPr>
              <a:t>“ANÁLISIS FACTORIAL” </a:t>
            </a:r>
          </a:p>
          <a:p>
            <a:pPr algn="ctr"/>
            <a:r>
              <a:rPr lang="es-ES" sz="4800" dirty="0">
                <a:solidFill>
                  <a:srgbClr val="CCAF0A"/>
                </a:solidFill>
                <a:latin typeface="Arial"/>
                <a:cs typeface="Arial"/>
              </a:rPr>
              <a:t>DE LA INTELIGENCIA</a:t>
            </a:r>
          </a:p>
        </p:txBody>
      </p:sp>
      <p:sp>
        <p:nvSpPr>
          <p:cNvPr id="3" name="CuadroTexto 2"/>
          <p:cNvSpPr txBox="1"/>
          <p:nvPr/>
        </p:nvSpPr>
        <p:spPr>
          <a:xfrm>
            <a:off x="1066800" y="3733800"/>
            <a:ext cx="7162800" cy="2185214"/>
          </a:xfrm>
          <a:prstGeom prst="rect">
            <a:avLst/>
          </a:prstGeom>
          <a:noFill/>
          <a:ln>
            <a:solidFill>
              <a:srgbClr val="FF6600"/>
            </a:solidFill>
          </a:ln>
        </p:spPr>
        <p:txBody>
          <a:bodyPr wrap="square" rtlCol="0">
            <a:spAutoFit/>
          </a:bodyPr>
          <a:lstStyle/>
          <a:p>
            <a:pPr algn="ctr"/>
            <a:r>
              <a:rPr lang="es-ES" sz="3600" dirty="0">
                <a:solidFill>
                  <a:srgbClr val="FF6600"/>
                </a:solidFill>
                <a:latin typeface="Arial"/>
                <a:cs typeface="Arial"/>
              </a:rPr>
              <a:t>INTELIGENCIA </a:t>
            </a:r>
          </a:p>
          <a:p>
            <a:pPr algn="ctr"/>
            <a:r>
              <a:rPr lang="es-ES" sz="2800" dirty="0">
                <a:solidFill>
                  <a:srgbClr val="FF6600"/>
                </a:solidFill>
                <a:latin typeface="Arial"/>
                <a:cs typeface="Arial"/>
              </a:rPr>
              <a:t>COMO</a:t>
            </a:r>
          </a:p>
          <a:p>
            <a:pPr algn="ctr"/>
            <a:r>
              <a:rPr lang="es-ES" sz="3600" dirty="0">
                <a:solidFill>
                  <a:schemeClr val="accent2">
                    <a:lumMod val="60000"/>
                    <a:lumOff val="40000"/>
                  </a:schemeClr>
                </a:solidFill>
                <a:latin typeface="Arial"/>
                <a:cs typeface="Arial"/>
              </a:rPr>
              <a:t>“CONJUNTO DE FUNCIONES”</a:t>
            </a:r>
          </a:p>
          <a:p>
            <a:pPr algn="ctr"/>
            <a:r>
              <a:rPr lang="es-ES" sz="3600" dirty="0">
                <a:solidFill>
                  <a:schemeClr val="accent2">
                    <a:lumMod val="60000"/>
                    <a:lumOff val="40000"/>
                  </a:schemeClr>
                </a:solidFill>
                <a:latin typeface="Arial"/>
                <a:cs typeface="Arial"/>
              </a:rPr>
              <a:t>(APTITUDES, HABILIDADES)</a:t>
            </a:r>
          </a:p>
        </p:txBody>
      </p:sp>
    </p:spTree>
    <p:extLst>
      <p:ext uri="{BB962C8B-B14F-4D97-AF65-F5344CB8AC3E}">
        <p14:creationId xmlns:p14="http://schemas.microsoft.com/office/powerpoint/2010/main" val="64180900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n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8600"/>
            <a:ext cx="7924800" cy="6324600"/>
          </a:xfrm>
          <a:prstGeom prst="rect">
            <a:avLst/>
          </a:prstGeom>
        </p:spPr>
      </p:pic>
      <p:sp>
        <p:nvSpPr>
          <p:cNvPr id="4" name="CuadroTexto 3"/>
          <p:cNvSpPr txBox="1"/>
          <p:nvPr/>
        </p:nvSpPr>
        <p:spPr>
          <a:xfrm>
            <a:off x="609600" y="6172200"/>
            <a:ext cx="7772400" cy="400110"/>
          </a:xfrm>
          <a:prstGeom prst="rect">
            <a:avLst/>
          </a:prstGeom>
          <a:noFill/>
        </p:spPr>
        <p:txBody>
          <a:bodyPr wrap="square" rtlCol="0">
            <a:spAutoFit/>
          </a:bodyPr>
          <a:lstStyle/>
          <a:p>
            <a:pPr algn="ctr"/>
            <a:r>
              <a:rPr lang="es-ES" sz="2000" b="1" dirty="0">
                <a:solidFill>
                  <a:srgbClr val="660066"/>
                </a:solidFill>
                <a:latin typeface="Arial"/>
                <a:cs typeface="Arial"/>
              </a:rPr>
              <a:t>M. HEIDEGGER: LAS MANOS, ‘SIGNO’ DE LA INTELIGENCIA</a:t>
            </a:r>
          </a:p>
        </p:txBody>
      </p:sp>
    </p:spTree>
    <p:extLst>
      <p:ext uri="{BB962C8B-B14F-4D97-AF65-F5344CB8AC3E}">
        <p14:creationId xmlns:p14="http://schemas.microsoft.com/office/powerpoint/2010/main" val="3452612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19200" y="381000"/>
            <a:ext cx="6934200" cy="523220"/>
          </a:xfrm>
          <a:prstGeom prst="rect">
            <a:avLst/>
          </a:prstGeom>
          <a:noFill/>
        </p:spPr>
        <p:txBody>
          <a:bodyPr wrap="square" rtlCol="0">
            <a:spAutoFit/>
          </a:bodyPr>
          <a:lstStyle/>
          <a:p>
            <a:pPr algn="ctr"/>
            <a:r>
              <a:rPr lang="es-ES" sz="2800" b="1" dirty="0">
                <a:solidFill>
                  <a:srgbClr val="FCF4C7"/>
                </a:solidFill>
                <a:latin typeface="Arial"/>
                <a:cs typeface="Arial"/>
              </a:rPr>
              <a:t>¿TIENE INSTINTOS EL SER HUMANO?</a:t>
            </a:r>
          </a:p>
        </p:txBody>
      </p:sp>
      <p:sp>
        <p:nvSpPr>
          <p:cNvPr id="4" name="CuadroTexto 3"/>
          <p:cNvSpPr txBox="1"/>
          <p:nvPr/>
        </p:nvSpPr>
        <p:spPr>
          <a:xfrm>
            <a:off x="457200" y="1066800"/>
            <a:ext cx="8458200" cy="5309146"/>
          </a:xfrm>
          <a:prstGeom prst="rect">
            <a:avLst/>
          </a:prstGeom>
          <a:noFill/>
          <a:ln>
            <a:solidFill>
              <a:srgbClr val="6163B2"/>
            </a:solidFill>
          </a:ln>
        </p:spPr>
        <p:txBody>
          <a:bodyPr wrap="square" rtlCol="0">
            <a:spAutoFit/>
          </a:bodyPr>
          <a:lstStyle/>
          <a:p>
            <a:pPr>
              <a:spcBef>
                <a:spcPts val="600"/>
              </a:spcBef>
              <a:spcAft>
                <a:spcPts val="600"/>
              </a:spcAft>
            </a:pPr>
            <a:r>
              <a:rPr lang="es-ES" sz="2200" dirty="0">
                <a:solidFill>
                  <a:srgbClr val="C5BEAB"/>
                </a:solidFill>
                <a:latin typeface="Arial"/>
                <a:cs typeface="Arial"/>
              </a:rPr>
              <a:t>     </a:t>
            </a:r>
            <a:r>
              <a:rPr lang="es-ES" sz="2300" dirty="0">
                <a:solidFill>
                  <a:srgbClr val="C5BEAB"/>
                </a:solidFill>
                <a:latin typeface="Arial"/>
                <a:cs typeface="Arial"/>
              </a:rPr>
              <a:t>Los instintos son </a:t>
            </a:r>
            <a:r>
              <a:rPr lang="es-ES" sz="2300" i="1" dirty="0">
                <a:latin typeface="Arial"/>
                <a:cs typeface="Arial"/>
              </a:rPr>
              <a:t>parámetros o pautas fijas de conducta, no aprendidas, sino determinadas por la especie</a:t>
            </a:r>
            <a:r>
              <a:rPr lang="es-ES" sz="2300" dirty="0">
                <a:solidFill>
                  <a:srgbClr val="C5BEAB"/>
                </a:solidFill>
                <a:latin typeface="Arial"/>
                <a:cs typeface="Arial"/>
              </a:rPr>
              <a:t>.</a:t>
            </a:r>
          </a:p>
          <a:p>
            <a:pPr>
              <a:spcBef>
                <a:spcPts val="600"/>
              </a:spcBef>
              <a:spcAft>
                <a:spcPts val="600"/>
              </a:spcAft>
            </a:pPr>
            <a:r>
              <a:rPr lang="es-ES" sz="2300" dirty="0">
                <a:solidFill>
                  <a:srgbClr val="C5BEAB"/>
                </a:solidFill>
                <a:latin typeface="Arial"/>
                <a:cs typeface="Arial"/>
              </a:rPr>
              <a:t>    Así entendidos, se debe afirmar que </a:t>
            </a:r>
            <a:r>
              <a:rPr lang="es-ES" sz="2300" i="1" u="sng" dirty="0">
                <a:solidFill>
                  <a:srgbClr val="FFFFFF"/>
                </a:solidFill>
                <a:latin typeface="Arial"/>
                <a:cs typeface="Arial"/>
              </a:rPr>
              <a:t>el ser humano carece de instintos. </a:t>
            </a:r>
            <a:endParaRPr lang="es-ES" sz="2300" u="sng" dirty="0">
              <a:solidFill>
                <a:srgbClr val="FFFFFF"/>
              </a:solidFill>
              <a:latin typeface="Arial"/>
              <a:cs typeface="Arial"/>
            </a:endParaRPr>
          </a:p>
          <a:p>
            <a:pPr>
              <a:spcBef>
                <a:spcPts val="600"/>
              </a:spcBef>
              <a:spcAft>
                <a:spcPts val="600"/>
              </a:spcAft>
            </a:pPr>
            <a:r>
              <a:rPr lang="es-ES" sz="2300" dirty="0">
                <a:solidFill>
                  <a:srgbClr val="C5BEAB"/>
                </a:solidFill>
                <a:latin typeface="Arial"/>
                <a:cs typeface="Arial"/>
              </a:rPr>
              <a:t>    </a:t>
            </a:r>
            <a:r>
              <a:rPr lang="es-ES" sz="2300" b="1" dirty="0">
                <a:latin typeface="Arial"/>
                <a:cs typeface="Arial"/>
              </a:rPr>
              <a:t>Sí </a:t>
            </a:r>
            <a:r>
              <a:rPr lang="es-ES" sz="2300" u="sng" dirty="0">
                <a:solidFill>
                  <a:srgbClr val="FFFFFF"/>
                </a:solidFill>
                <a:latin typeface="Arial"/>
                <a:cs typeface="Arial"/>
              </a:rPr>
              <a:t>posee tendencias, impulsos o inclinaciones naturales </a:t>
            </a:r>
            <a:r>
              <a:rPr lang="es-ES" sz="2300" dirty="0">
                <a:solidFill>
                  <a:srgbClr val="C5BEAB"/>
                </a:solidFill>
                <a:latin typeface="Arial"/>
                <a:cs typeface="Arial"/>
              </a:rPr>
              <a:t>para la satisfacción de necesidades de alimentación, reproducción, huida o agresión. No cuenta, sin embargo, con conductas </a:t>
            </a:r>
            <a:r>
              <a:rPr lang="es-ES" sz="2300" u="sng" dirty="0">
                <a:solidFill>
                  <a:srgbClr val="C5BEAB"/>
                </a:solidFill>
                <a:latin typeface="Arial"/>
                <a:cs typeface="Arial"/>
              </a:rPr>
              <a:t>especializadas fijas</a:t>
            </a:r>
            <a:r>
              <a:rPr lang="es-ES" sz="2300" dirty="0">
                <a:solidFill>
                  <a:srgbClr val="C5BEAB"/>
                </a:solidFill>
                <a:latin typeface="Arial"/>
                <a:cs typeface="Arial"/>
              </a:rPr>
              <a:t>.</a:t>
            </a:r>
          </a:p>
          <a:p>
            <a:pPr>
              <a:spcBef>
                <a:spcPts val="600"/>
              </a:spcBef>
              <a:spcAft>
                <a:spcPts val="600"/>
              </a:spcAft>
            </a:pPr>
            <a:r>
              <a:rPr lang="es-ES" sz="2300" dirty="0">
                <a:solidFill>
                  <a:srgbClr val="C5BEAB"/>
                </a:solidFill>
                <a:latin typeface="Arial"/>
                <a:cs typeface="Arial"/>
              </a:rPr>
              <a:t>   </a:t>
            </a:r>
            <a:r>
              <a:rPr lang="es-ES" sz="2300" dirty="0">
                <a:solidFill>
                  <a:srgbClr val="FFFFFF"/>
                </a:solidFill>
                <a:latin typeface="Arial"/>
                <a:cs typeface="Arial"/>
              </a:rPr>
              <a:t>Las necesidades primarias </a:t>
            </a:r>
            <a:r>
              <a:rPr lang="es-ES" sz="2300" dirty="0">
                <a:solidFill>
                  <a:srgbClr val="C5BEAB"/>
                </a:solidFill>
                <a:latin typeface="Arial"/>
                <a:cs typeface="Arial"/>
              </a:rPr>
              <a:t>del hombre condicionan su conducta, pero </a:t>
            </a:r>
            <a:r>
              <a:rPr lang="es-ES" sz="2300" dirty="0">
                <a:solidFill>
                  <a:srgbClr val="FFFFFF"/>
                </a:solidFill>
                <a:latin typeface="Arial"/>
                <a:cs typeface="Arial"/>
              </a:rPr>
              <a:t>dejan un espacio de apertura e indeterminación abierto a una conducta personal libre, responsable y creativa</a:t>
            </a:r>
            <a:r>
              <a:rPr lang="es-ES" sz="2300" dirty="0">
                <a:solidFill>
                  <a:srgbClr val="C5BEAB"/>
                </a:solidFill>
                <a:latin typeface="Arial"/>
                <a:cs typeface="Arial"/>
              </a:rPr>
              <a:t>. </a:t>
            </a:r>
          </a:p>
          <a:p>
            <a:pPr>
              <a:spcBef>
                <a:spcPts val="600"/>
              </a:spcBef>
              <a:spcAft>
                <a:spcPts val="600"/>
              </a:spcAft>
            </a:pPr>
            <a:r>
              <a:rPr lang="es-ES" sz="2300" dirty="0">
                <a:solidFill>
                  <a:srgbClr val="C5BEAB"/>
                </a:solidFill>
                <a:latin typeface="Arial"/>
                <a:cs typeface="Arial"/>
              </a:rPr>
              <a:t>    Esa es la razón de ser de </a:t>
            </a:r>
            <a:r>
              <a:rPr lang="es-ES" sz="2300" dirty="0">
                <a:solidFill>
                  <a:srgbClr val="FFFFFF"/>
                </a:solidFill>
                <a:latin typeface="Arial"/>
                <a:cs typeface="Arial"/>
              </a:rPr>
              <a:t>la cultura </a:t>
            </a:r>
            <a:r>
              <a:rPr lang="es-ES" sz="2300" dirty="0">
                <a:solidFill>
                  <a:srgbClr val="C5BEAB"/>
                </a:solidFill>
                <a:latin typeface="Arial"/>
                <a:cs typeface="Arial"/>
              </a:rPr>
              <a:t>y de </a:t>
            </a:r>
            <a:r>
              <a:rPr lang="es-ES" sz="2300" dirty="0">
                <a:solidFill>
                  <a:srgbClr val="FFFFFF"/>
                </a:solidFill>
                <a:latin typeface="Arial"/>
                <a:cs typeface="Arial"/>
              </a:rPr>
              <a:t>la historia </a:t>
            </a:r>
            <a:r>
              <a:rPr lang="es-ES" sz="2300" dirty="0">
                <a:solidFill>
                  <a:srgbClr val="C5BEAB"/>
                </a:solidFill>
                <a:latin typeface="Arial"/>
                <a:cs typeface="Arial"/>
              </a:rPr>
              <a:t>(de las que carecen los animales no racionales).</a:t>
            </a:r>
          </a:p>
        </p:txBody>
      </p:sp>
    </p:spTree>
    <p:extLst>
      <p:ext uri="{BB962C8B-B14F-4D97-AF65-F5344CB8AC3E}">
        <p14:creationId xmlns:p14="http://schemas.microsoft.com/office/powerpoint/2010/main" val="422954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ona li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09800"/>
            <a:ext cx="6780106" cy="3962400"/>
          </a:xfrm>
          <a:prstGeom prst="rect">
            <a:avLst/>
          </a:prstGeom>
          <a:ln>
            <a:solidFill>
              <a:srgbClr val="FF6600"/>
            </a:solidFill>
          </a:ln>
        </p:spPr>
      </p:pic>
      <p:pic>
        <p:nvPicPr>
          <p:cNvPr id="6" name="Imagen 5" descr="ojo mona li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90800"/>
            <a:ext cx="1346537" cy="914400"/>
          </a:xfrm>
          <a:prstGeom prst="rect">
            <a:avLst/>
          </a:prstGeom>
        </p:spPr>
      </p:pic>
      <p:sp>
        <p:nvSpPr>
          <p:cNvPr id="2" name="CuadroTexto 1"/>
          <p:cNvSpPr txBox="1"/>
          <p:nvPr/>
        </p:nvSpPr>
        <p:spPr>
          <a:xfrm>
            <a:off x="609600" y="4572000"/>
            <a:ext cx="3276600" cy="1323439"/>
          </a:xfrm>
          <a:prstGeom prst="rect">
            <a:avLst/>
          </a:prstGeom>
          <a:noFill/>
        </p:spPr>
        <p:txBody>
          <a:bodyPr wrap="square" rtlCol="0">
            <a:spAutoFit/>
          </a:bodyPr>
          <a:lstStyle/>
          <a:p>
            <a:pPr algn="ctr"/>
            <a:r>
              <a:rPr lang="es-ES" sz="8000" dirty="0"/>
              <a:t>FIN</a:t>
            </a:r>
          </a:p>
        </p:txBody>
      </p:sp>
    </p:spTree>
    <p:extLst>
      <p:ext uri="{BB962C8B-B14F-4D97-AF65-F5344CB8AC3E}">
        <p14:creationId xmlns:p14="http://schemas.microsoft.com/office/powerpoint/2010/main" val="3438975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pear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75" y="351889"/>
            <a:ext cx="2191425" cy="2030291"/>
          </a:xfrm>
          <a:prstGeom prst="rect">
            <a:avLst/>
          </a:prstGeom>
          <a:ln>
            <a:solidFill>
              <a:schemeClr val="accent5">
                <a:lumMod val="60000"/>
                <a:lumOff val="40000"/>
              </a:schemeClr>
            </a:solidFill>
          </a:ln>
        </p:spPr>
      </p:pic>
      <p:sp>
        <p:nvSpPr>
          <p:cNvPr id="3" name="CuadroTexto 2"/>
          <p:cNvSpPr txBox="1"/>
          <p:nvPr/>
        </p:nvSpPr>
        <p:spPr>
          <a:xfrm>
            <a:off x="2971800" y="685800"/>
            <a:ext cx="5181600" cy="1631216"/>
          </a:xfrm>
          <a:prstGeom prst="rect">
            <a:avLst/>
          </a:prstGeom>
          <a:noFill/>
        </p:spPr>
        <p:txBody>
          <a:bodyPr wrap="square" rtlCol="0">
            <a:spAutoFit/>
          </a:bodyPr>
          <a:lstStyle/>
          <a:p>
            <a:r>
              <a:rPr lang="es-ES" sz="3600" dirty="0">
                <a:latin typeface="Arial"/>
                <a:cs typeface="Arial"/>
              </a:rPr>
              <a:t>CHARLES SPEARMAN</a:t>
            </a:r>
          </a:p>
          <a:p>
            <a:r>
              <a:rPr lang="es-ES" sz="2800" dirty="0">
                <a:latin typeface="Arial"/>
                <a:cs typeface="Arial"/>
              </a:rPr>
              <a:t>(1863-1945)</a:t>
            </a:r>
          </a:p>
          <a:p>
            <a:endParaRPr lang="es-ES" sz="3600" dirty="0">
              <a:latin typeface="Arial"/>
              <a:cs typeface="Arial"/>
            </a:endParaRPr>
          </a:p>
        </p:txBody>
      </p:sp>
      <p:sp>
        <p:nvSpPr>
          <p:cNvPr id="5" name="CuadroTexto 4"/>
          <p:cNvSpPr txBox="1"/>
          <p:nvPr/>
        </p:nvSpPr>
        <p:spPr>
          <a:xfrm>
            <a:off x="685800" y="3429000"/>
            <a:ext cx="7696200" cy="2739211"/>
          </a:xfrm>
          <a:prstGeom prst="rect">
            <a:avLst/>
          </a:prstGeom>
          <a:noFill/>
        </p:spPr>
        <p:txBody>
          <a:bodyPr wrap="square" rtlCol="0">
            <a:spAutoFit/>
          </a:bodyPr>
          <a:lstStyle/>
          <a:p>
            <a:pPr marL="342900" indent="-342900">
              <a:buAutoNum type="alphaLcParenR"/>
            </a:pPr>
            <a:r>
              <a:rPr lang="es-ES" sz="2800" dirty="0">
                <a:solidFill>
                  <a:srgbClr val="C5BEAB"/>
                </a:solidFill>
                <a:latin typeface="Arial"/>
                <a:cs typeface="Arial"/>
              </a:rPr>
              <a:t> INTELIGENCIA GENERAL </a:t>
            </a:r>
            <a:r>
              <a:rPr lang="es-ES" sz="2800" dirty="0">
                <a:solidFill>
                  <a:srgbClr val="FF6600"/>
                </a:solidFill>
                <a:latin typeface="Arial"/>
                <a:cs typeface="Arial"/>
              </a:rPr>
              <a:t>(FACTOR “G”)</a:t>
            </a:r>
          </a:p>
          <a:p>
            <a:r>
              <a:rPr lang="es-ES" sz="2400" dirty="0">
                <a:latin typeface="Arial"/>
                <a:cs typeface="Arial"/>
              </a:rPr>
              <a:t>Capacidad / habilidad para relacionar datos</a:t>
            </a:r>
            <a:endParaRPr lang="es-ES" sz="2800" dirty="0">
              <a:solidFill>
                <a:srgbClr val="C5BEAB"/>
              </a:solidFill>
              <a:latin typeface="Arial"/>
              <a:cs typeface="Arial"/>
            </a:endParaRPr>
          </a:p>
          <a:p>
            <a:endParaRPr lang="es-ES" sz="2800" dirty="0">
              <a:solidFill>
                <a:srgbClr val="C5BEAB"/>
              </a:solidFill>
              <a:latin typeface="Arial"/>
              <a:cs typeface="Arial"/>
            </a:endParaRPr>
          </a:p>
          <a:p>
            <a:r>
              <a:rPr lang="es-ES" sz="2800" dirty="0">
                <a:solidFill>
                  <a:srgbClr val="C5BEAB"/>
                </a:solidFill>
                <a:latin typeface="Arial"/>
                <a:cs typeface="Arial"/>
              </a:rPr>
              <a:t>b) INTELIGENCIA ESPECIAL </a:t>
            </a:r>
            <a:r>
              <a:rPr lang="es-ES" sz="2800" dirty="0">
                <a:solidFill>
                  <a:srgbClr val="FF6600"/>
                </a:solidFill>
                <a:latin typeface="Arial"/>
                <a:cs typeface="Arial"/>
              </a:rPr>
              <a:t>(FACTOR “S”)</a:t>
            </a:r>
            <a:endParaRPr lang="es-ES" dirty="0">
              <a:solidFill>
                <a:srgbClr val="FF6600"/>
              </a:solidFill>
              <a:latin typeface="Arial"/>
              <a:cs typeface="Arial"/>
            </a:endParaRPr>
          </a:p>
          <a:p>
            <a:r>
              <a:rPr lang="es-ES" sz="2400" dirty="0">
                <a:latin typeface="Arial"/>
                <a:cs typeface="Arial"/>
              </a:rPr>
              <a:t>Habilidades concretas (supuestamente inteligentes)</a:t>
            </a:r>
          </a:p>
          <a:p>
            <a:pPr marL="342900" indent="-342900">
              <a:buAutoNum type="alphaLcParenR"/>
            </a:pPr>
            <a:endParaRPr lang="es-ES" dirty="0">
              <a:latin typeface="Arial"/>
              <a:cs typeface="Arial"/>
            </a:endParaRPr>
          </a:p>
          <a:p>
            <a:endParaRPr lang="es-ES" dirty="0"/>
          </a:p>
        </p:txBody>
      </p:sp>
    </p:spTree>
    <p:extLst>
      <p:ext uri="{BB962C8B-B14F-4D97-AF65-F5344CB8AC3E}">
        <p14:creationId xmlns:p14="http://schemas.microsoft.com/office/powerpoint/2010/main" val="6418090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895600" y="609600"/>
            <a:ext cx="5181600" cy="1631216"/>
          </a:xfrm>
          <a:prstGeom prst="rect">
            <a:avLst/>
          </a:prstGeom>
          <a:noFill/>
        </p:spPr>
        <p:txBody>
          <a:bodyPr wrap="square" rtlCol="0">
            <a:spAutoFit/>
          </a:bodyPr>
          <a:lstStyle/>
          <a:p>
            <a:r>
              <a:rPr lang="es-ES" sz="3600" dirty="0">
                <a:latin typeface="Arial"/>
                <a:cs typeface="Arial"/>
              </a:rPr>
              <a:t>LOUIS L. THURSTONE</a:t>
            </a:r>
          </a:p>
          <a:p>
            <a:r>
              <a:rPr lang="es-ES" sz="2800" dirty="0">
                <a:latin typeface="Arial"/>
                <a:cs typeface="Arial"/>
              </a:rPr>
              <a:t>(1887-1955)</a:t>
            </a:r>
          </a:p>
          <a:p>
            <a:endParaRPr lang="es-ES" sz="3600" dirty="0">
              <a:latin typeface="Arial"/>
              <a:cs typeface="Arial"/>
            </a:endParaRPr>
          </a:p>
        </p:txBody>
      </p:sp>
      <p:sp>
        <p:nvSpPr>
          <p:cNvPr id="5" name="CuadroTexto 4"/>
          <p:cNvSpPr txBox="1"/>
          <p:nvPr/>
        </p:nvSpPr>
        <p:spPr>
          <a:xfrm>
            <a:off x="685800" y="2819400"/>
            <a:ext cx="7696200" cy="1231106"/>
          </a:xfrm>
          <a:prstGeom prst="rect">
            <a:avLst/>
          </a:prstGeom>
          <a:noFill/>
          <a:ln>
            <a:solidFill>
              <a:srgbClr val="CCFFCC"/>
            </a:solidFill>
          </a:ln>
        </p:spPr>
        <p:txBody>
          <a:bodyPr wrap="square" rtlCol="0">
            <a:spAutoFit/>
          </a:bodyPr>
          <a:lstStyle/>
          <a:p>
            <a:pPr algn="ctr"/>
            <a:r>
              <a:rPr lang="es-ES" sz="28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latin typeface="Arial"/>
                <a:cs typeface="Arial"/>
              </a:rPr>
              <a:t>“APTITUDES MENTALES PRIMARIAS”</a:t>
            </a:r>
          </a:p>
          <a:p>
            <a:pPr algn="ctr"/>
            <a:r>
              <a:rPr lang="es-ES" sz="28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latin typeface="Arial"/>
                <a:cs typeface="Arial"/>
              </a:rPr>
              <a:t>6 FACTORES DE INTELIGENCIA:</a:t>
            </a:r>
          </a:p>
          <a:p>
            <a:endParaRPr lang="es-ES" dirty="0"/>
          </a:p>
        </p:txBody>
      </p:sp>
      <p:pic>
        <p:nvPicPr>
          <p:cNvPr id="4" name="Imagen 3" descr="thurston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8600"/>
            <a:ext cx="1583377" cy="2438400"/>
          </a:xfrm>
          <a:prstGeom prst="rect">
            <a:avLst/>
          </a:prstGeom>
        </p:spPr>
      </p:pic>
      <p:sp>
        <p:nvSpPr>
          <p:cNvPr id="6" name="CuadroTexto 5"/>
          <p:cNvSpPr txBox="1"/>
          <p:nvPr/>
        </p:nvSpPr>
        <p:spPr>
          <a:xfrm>
            <a:off x="1295400" y="4495800"/>
            <a:ext cx="3124200" cy="1754327"/>
          </a:xfrm>
          <a:prstGeom prst="rect">
            <a:avLst/>
          </a:prstGeom>
          <a:noFill/>
        </p:spPr>
        <p:txBody>
          <a:bodyPr wrap="square" numCol="1" rtlCol="0">
            <a:spAutoFit/>
          </a:bodyPr>
          <a:lstStyle/>
          <a:p>
            <a:pPr marL="285750" indent="-285750">
              <a:buFont typeface="Arial"/>
              <a:buChar char="•"/>
            </a:pPr>
            <a:r>
              <a:rPr lang="es-ES" sz="3600" dirty="0">
                <a:solidFill>
                  <a:srgbClr val="FF6600"/>
                </a:solidFill>
                <a:latin typeface="Arial"/>
                <a:cs typeface="Arial"/>
              </a:rPr>
              <a:t>Factor </a:t>
            </a:r>
            <a:r>
              <a:rPr lang="es-ES" sz="3600" dirty="0">
                <a:latin typeface="Arial"/>
                <a:cs typeface="Arial"/>
              </a:rPr>
              <a:t>N</a:t>
            </a:r>
          </a:p>
          <a:p>
            <a:pPr marL="285750" indent="-285750">
              <a:buFont typeface="Arial"/>
              <a:buChar char="•"/>
            </a:pPr>
            <a:r>
              <a:rPr lang="es-ES" sz="3600" dirty="0">
                <a:solidFill>
                  <a:srgbClr val="FF6600"/>
                </a:solidFill>
                <a:latin typeface="Arial"/>
                <a:cs typeface="Arial"/>
              </a:rPr>
              <a:t>Factor </a:t>
            </a:r>
            <a:r>
              <a:rPr lang="es-ES" sz="3600" dirty="0">
                <a:solidFill>
                  <a:srgbClr val="FFFFFF"/>
                </a:solidFill>
                <a:latin typeface="Arial"/>
                <a:cs typeface="Arial"/>
              </a:rPr>
              <a:t>S</a:t>
            </a:r>
          </a:p>
          <a:p>
            <a:pPr marL="285750" indent="-285750">
              <a:buFont typeface="Arial"/>
              <a:buChar char="•"/>
            </a:pPr>
            <a:r>
              <a:rPr lang="es-ES" sz="3600" dirty="0">
                <a:solidFill>
                  <a:srgbClr val="FF6600"/>
                </a:solidFill>
                <a:latin typeface="Arial"/>
                <a:cs typeface="Arial"/>
              </a:rPr>
              <a:t>Factor </a:t>
            </a:r>
            <a:r>
              <a:rPr lang="es-ES" sz="3600" dirty="0">
                <a:solidFill>
                  <a:srgbClr val="FFFFFF"/>
                </a:solidFill>
                <a:latin typeface="Arial"/>
                <a:cs typeface="Arial"/>
              </a:rPr>
              <a:t>V</a:t>
            </a:r>
          </a:p>
        </p:txBody>
      </p:sp>
      <p:sp>
        <p:nvSpPr>
          <p:cNvPr id="7" name="CuadroTexto 6"/>
          <p:cNvSpPr txBox="1"/>
          <p:nvPr/>
        </p:nvSpPr>
        <p:spPr>
          <a:xfrm>
            <a:off x="5486400" y="4495800"/>
            <a:ext cx="3124200" cy="1754327"/>
          </a:xfrm>
          <a:prstGeom prst="rect">
            <a:avLst/>
          </a:prstGeom>
          <a:noFill/>
        </p:spPr>
        <p:txBody>
          <a:bodyPr wrap="square" numCol="1" rtlCol="0">
            <a:spAutoFit/>
          </a:bodyPr>
          <a:lstStyle/>
          <a:p>
            <a:pPr marL="285750" indent="-285750">
              <a:buFont typeface="Arial"/>
              <a:buChar char="•"/>
            </a:pPr>
            <a:r>
              <a:rPr lang="es-ES" sz="3600" dirty="0">
                <a:solidFill>
                  <a:srgbClr val="FF6600"/>
                </a:solidFill>
                <a:latin typeface="Arial"/>
                <a:cs typeface="Arial"/>
              </a:rPr>
              <a:t>Factor </a:t>
            </a:r>
            <a:r>
              <a:rPr lang="es-ES" sz="3600" dirty="0">
                <a:solidFill>
                  <a:srgbClr val="FFFFFF"/>
                </a:solidFill>
                <a:latin typeface="Arial"/>
                <a:cs typeface="Arial"/>
              </a:rPr>
              <a:t>W</a:t>
            </a:r>
          </a:p>
          <a:p>
            <a:pPr marL="285750" indent="-285750">
              <a:buFont typeface="Arial"/>
              <a:buChar char="•"/>
            </a:pPr>
            <a:r>
              <a:rPr lang="es-ES" sz="3600" dirty="0">
                <a:solidFill>
                  <a:srgbClr val="FF6600"/>
                </a:solidFill>
                <a:latin typeface="Arial"/>
                <a:cs typeface="Arial"/>
              </a:rPr>
              <a:t>Factor </a:t>
            </a:r>
            <a:r>
              <a:rPr lang="es-ES" sz="3600" dirty="0">
                <a:solidFill>
                  <a:srgbClr val="FFFFFF"/>
                </a:solidFill>
                <a:latin typeface="Arial"/>
                <a:cs typeface="Arial"/>
              </a:rPr>
              <a:t>R</a:t>
            </a:r>
          </a:p>
          <a:p>
            <a:pPr marL="285750" indent="-285750">
              <a:buFont typeface="Arial"/>
              <a:buChar char="•"/>
            </a:pPr>
            <a:r>
              <a:rPr lang="es-ES" sz="3600" dirty="0">
                <a:solidFill>
                  <a:srgbClr val="FF6600"/>
                </a:solidFill>
                <a:latin typeface="Arial"/>
                <a:cs typeface="Arial"/>
              </a:rPr>
              <a:t>Factor </a:t>
            </a:r>
            <a:r>
              <a:rPr lang="es-ES" sz="3600" dirty="0">
                <a:solidFill>
                  <a:srgbClr val="FFFFFF"/>
                </a:solidFill>
                <a:latin typeface="Arial"/>
                <a:cs typeface="Arial"/>
              </a:rPr>
              <a:t>M</a:t>
            </a:r>
            <a:r>
              <a:rPr lang="es-ES" sz="3600" dirty="0">
                <a:solidFill>
                  <a:srgbClr val="FF6600"/>
                </a:solidFill>
                <a:latin typeface="Arial"/>
                <a:cs typeface="Arial"/>
              </a:rPr>
              <a:t> </a:t>
            </a:r>
          </a:p>
        </p:txBody>
      </p:sp>
    </p:spTree>
    <p:extLst>
      <p:ext uri="{BB962C8B-B14F-4D97-AF65-F5344CB8AC3E}">
        <p14:creationId xmlns:p14="http://schemas.microsoft.com/office/powerpoint/2010/main" val="2295322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1)">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1)">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heel(1)">
                                      <p:cBhvr>
                                        <p:cTn id="27" dur="20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heel(1)">
                                      <p:cBhvr>
                                        <p:cTn id="32" dur="20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wheel(1)">
                                      <p:cBhvr>
                                        <p:cTn id="3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00200" y="228600"/>
            <a:ext cx="6019800" cy="707886"/>
          </a:xfrm>
          <a:prstGeom prst="rect">
            <a:avLst/>
          </a:prstGeom>
          <a:noFill/>
          <a:ln>
            <a:solidFill>
              <a:srgbClr val="CCFFCC"/>
            </a:solidFill>
          </a:ln>
        </p:spPr>
        <p:txBody>
          <a:bodyPr wrap="square" rtlCol="0">
            <a:spAutoFit/>
          </a:bodyPr>
          <a:lstStyle/>
          <a:p>
            <a:pPr algn="ctr"/>
            <a:r>
              <a:rPr lang="es-ES" sz="4000" dirty="0">
                <a:solidFill>
                  <a:schemeClr val="accent5">
                    <a:lumMod val="60000"/>
                    <a:lumOff val="40000"/>
                  </a:schemeClr>
                </a:solidFill>
                <a:latin typeface="Arial"/>
                <a:cs typeface="Arial"/>
              </a:rPr>
              <a:t>¿QUÉ ES UN TEST?</a:t>
            </a:r>
          </a:p>
        </p:txBody>
      </p:sp>
      <p:sp>
        <p:nvSpPr>
          <p:cNvPr id="3" name="CuadroTexto 2"/>
          <p:cNvSpPr txBox="1"/>
          <p:nvPr/>
        </p:nvSpPr>
        <p:spPr>
          <a:xfrm>
            <a:off x="228600" y="1066800"/>
            <a:ext cx="8686800" cy="1815882"/>
          </a:xfrm>
          <a:prstGeom prst="rect">
            <a:avLst/>
          </a:prstGeom>
          <a:noFill/>
        </p:spPr>
        <p:txBody>
          <a:bodyPr wrap="square" rtlCol="0">
            <a:spAutoFit/>
          </a:bodyPr>
          <a:lstStyle/>
          <a:p>
            <a:pPr algn="ctr"/>
            <a:r>
              <a:rPr lang="es-ES" sz="2800" dirty="0">
                <a:latin typeface="Arial"/>
                <a:cs typeface="Arial"/>
              </a:rPr>
              <a:t>Un test psicológico es una situación exper</a:t>
            </a:r>
            <a:r>
              <a:rPr lang="es-ES" sz="2800" i="1" dirty="0">
                <a:latin typeface="Arial"/>
                <a:cs typeface="Arial"/>
              </a:rPr>
              <a:t>imental</a:t>
            </a:r>
          </a:p>
          <a:p>
            <a:pPr algn="ctr"/>
            <a:r>
              <a:rPr lang="es-ES" sz="2800" dirty="0">
                <a:latin typeface="Arial"/>
                <a:cs typeface="Arial"/>
              </a:rPr>
              <a:t>que pone a prueba la capacidad o habilidad para resolver determinados problemas, </a:t>
            </a:r>
          </a:p>
          <a:p>
            <a:pPr algn="ctr"/>
            <a:r>
              <a:rPr lang="es-ES" sz="2800" dirty="0">
                <a:latin typeface="Arial"/>
                <a:cs typeface="Arial"/>
              </a:rPr>
              <a:t>en un intento de </a:t>
            </a:r>
            <a:r>
              <a:rPr lang="es-ES" sz="2800" u="sng" dirty="0">
                <a:latin typeface="Arial"/>
                <a:cs typeface="Arial"/>
              </a:rPr>
              <a:t>medir</a:t>
            </a:r>
            <a:r>
              <a:rPr lang="es-ES" sz="2800" dirty="0">
                <a:latin typeface="Arial"/>
                <a:cs typeface="Arial"/>
              </a:rPr>
              <a:t> dicha capacidad o habilidad</a:t>
            </a:r>
          </a:p>
        </p:txBody>
      </p:sp>
      <p:sp>
        <p:nvSpPr>
          <p:cNvPr id="4" name="CuadroTexto 3"/>
          <p:cNvSpPr txBox="1"/>
          <p:nvPr/>
        </p:nvSpPr>
        <p:spPr>
          <a:xfrm>
            <a:off x="381000" y="3048000"/>
            <a:ext cx="8610600" cy="3339376"/>
          </a:xfrm>
          <a:prstGeom prst="rect">
            <a:avLst/>
          </a:prstGeom>
          <a:noFill/>
          <a:ln>
            <a:solidFill>
              <a:srgbClr val="CCFFCC"/>
            </a:solidFill>
          </a:ln>
        </p:spPr>
        <p:txBody>
          <a:bodyPr wrap="square" rtlCol="0">
            <a:spAutoFit/>
          </a:bodyPr>
          <a:lstStyle/>
          <a:p>
            <a:pPr algn="ctr"/>
            <a:r>
              <a:rPr lang="es-ES" sz="2800" dirty="0">
                <a:solidFill>
                  <a:schemeClr val="accent2">
                    <a:lumMod val="60000"/>
                    <a:lumOff val="40000"/>
                  </a:schemeClr>
                </a:solidFill>
                <a:latin typeface="Arial"/>
                <a:cs typeface="Arial"/>
              </a:rPr>
              <a:t>PROPIEDADES</a:t>
            </a:r>
          </a:p>
          <a:p>
            <a:pPr algn="ctr"/>
            <a:endParaRPr lang="es-ES" sz="1600" dirty="0">
              <a:solidFill>
                <a:srgbClr val="C5BEAB"/>
              </a:solidFill>
              <a:latin typeface="Arial"/>
              <a:cs typeface="Arial"/>
            </a:endParaRPr>
          </a:p>
          <a:p>
            <a:pPr marL="342900" indent="-342900">
              <a:spcBef>
                <a:spcPts val="600"/>
              </a:spcBef>
              <a:buFont typeface="Arial"/>
              <a:buChar char="•"/>
            </a:pPr>
            <a:r>
              <a:rPr lang="es-ES" sz="2400" dirty="0">
                <a:solidFill>
                  <a:srgbClr val="CCAF0A"/>
                </a:solidFill>
                <a:latin typeface="Arial"/>
                <a:cs typeface="Arial"/>
              </a:rPr>
              <a:t>VALIDEZ: </a:t>
            </a:r>
            <a:r>
              <a:rPr lang="es-ES" sz="2400" dirty="0">
                <a:latin typeface="Arial"/>
                <a:cs typeface="Arial"/>
              </a:rPr>
              <a:t>“Mide lo que pretende medir”. Si dice medir la “memoria”, ¿realmente lo hace, o mide otro factor</a:t>
            </a:r>
            <a:r>
              <a:rPr lang="mr-IN" sz="2400" dirty="0">
                <a:latin typeface="Arial"/>
                <a:cs typeface="Arial"/>
              </a:rPr>
              <a:t>…</a:t>
            </a:r>
            <a:r>
              <a:rPr lang="es-ES" sz="2400" dirty="0">
                <a:latin typeface="Arial"/>
                <a:cs typeface="Arial"/>
              </a:rPr>
              <a:t>? </a:t>
            </a:r>
          </a:p>
          <a:p>
            <a:pPr marL="342900" indent="-342900">
              <a:spcBef>
                <a:spcPts val="600"/>
              </a:spcBef>
              <a:buFont typeface="Arial"/>
              <a:buChar char="•"/>
            </a:pPr>
            <a:r>
              <a:rPr lang="es-ES" sz="2400" dirty="0">
                <a:solidFill>
                  <a:srgbClr val="CCAF0A"/>
                </a:solidFill>
                <a:latin typeface="Arial"/>
                <a:cs typeface="Arial"/>
              </a:rPr>
              <a:t>FIABILIDAD: </a:t>
            </a:r>
            <a:r>
              <a:rPr lang="es-ES" sz="2400" dirty="0">
                <a:solidFill>
                  <a:srgbClr val="FFFFFF"/>
                </a:solidFill>
                <a:latin typeface="Arial"/>
                <a:cs typeface="Arial"/>
              </a:rPr>
              <a:t>“Precisión”, consistencia en las puntuaciones, que ofrece un determinado ‘grado de confianza’.</a:t>
            </a:r>
          </a:p>
          <a:p>
            <a:pPr marL="342900" indent="-342900">
              <a:spcBef>
                <a:spcPts val="600"/>
              </a:spcBef>
              <a:buFont typeface="Arial"/>
              <a:buChar char="•"/>
            </a:pPr>
            <a:r>
              <a:rPr lang="es-ES" sz="2400" dirty="0">
                <a:solidFill>
                  <a:srgbClr val="CCAF0A"/>
                </a:solidFill>
                <a:latin typeface="Arial"/>
                <a:cs typeface="Arial"/>
              </a:rPr>
              <a:t>TIPIFICACIÓN: </a:t>
            </a:r>
            <a:r>
              <a:rPr lang="es-ES" sz="2400" dirty="0">
                <a:solidFill>
                  <a:srgbClr val="FFFFFF"/>
                </a:solidFill>
                <a:latin typeface="Arial"/>
                <a:cs typeface="Arial"/>
              </a:rPr>
              <a:t>Normas rigurosas de clasificación, de medida y aplicación. “Estandarización”, </a:t>
            </a:r>
            <a:r>
              <a:rPr lang="es-ES" sz="2400">
                <a:solidFill>
                  <a:srgbClr val="FFFFFF"/>
                </a:solidFill>
                <a:latin typeface="Arial"/>
                <a:cs typeface="Arial"/>
              </a:rPr>
              <a:t>permite comparar.</a:t>
            </a:r>
            <a:endParaRPr lang="es-ES" sz="2400" dirty="0">
              <a:solidFill>
                <a:srgbClr val="FFFFFF"/>
              </a:solidFill>
              <a:latin typeface="Arial"/>
              <a:cs typeface="Arial"/>
            </a:endParaRPr>
          </a:p>
        </p:txBody>
      </p:sp>
    </p:spTree>
    <p:extLst>
      <p:ext uri="{BB962C8B-B14F-4D97-AF65-F5344CB8AC3E}">
        <p14:creationId xmlns:p14="http://schemas.microsoft.com/office/powerpoint/2010/main" val="641809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1000" y="533400"/>
            <a:ext cx="8305800" cy="707886"/>
          </a:xfrm>
          <a:prstGeom prst="rect">
            <a:avLst/>
          </a:prstGeom>
          <a:noFill/>
          <a:ln>
            <a:solidFill>
              <a:srgbClr val="CCFFCC"/>
            </a:solidFill>
          </a:ln>
        </p:spPr>
        <p:txBody>
          <a:bodyPr wrap="square" rtlCol="0">
            <a:spAutoFit/>
          </a:bodyPr>
          <a:lstStyle/>
          <a:p>
            <a:pPr algn="ctr"/>
            <a:r>
              <a:rPr lang="es-ES" sz="4000" dirty="0">
                <a:solidFill>
                  <a:srgbClr val="F7DF56"/>
                </a:solidFill>
                <a:latin typeface="Arial"/>
                <a:cs typeface="Arial"/>
              </a:rPr>
              <a:t> </a:t>
            </a:r>
            <a:r>
              <a:rPr lang="es-ES" sz="4000"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latin typeface="Arial"/>
                <a:cs typeface="Arial"/>
              </a:rPr>
              <a:t>EL “COCIENTE INTELECTUAL”</a:t>
            </a:r>
          </a:p>
        </p:txBody>
      </p:sp>
      <p:pic>
        <p:nvPicPr>
          <p:cNvPr id="3" name="Imagen 2" descr="800px-Alfred_Bin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52600"/>
            <a:ext cx="1600200" cy="2056257"/>
          </a:xfrm>
          <a:prstGeom prst="rect">
            <a:avLst/>
          </a:prstGeom>
        </p:spPr>
      </p:pic>
      <p:sp>
        <p:nvSpPr>
          <p:cNvPr id="4" name="CuadroTexto 3"/>
          <p:cNvSpPr txBox="1"/>
          <p:nvPr/>
        </p:nvSpPr>
        <p:spPr>
          <a:xfrm>
            <a:off x="2819400" y="1828800"/>
            <a:ext cx="5638800" cy="1815882"/>
          </a:xfrm>
          <a:prstGeom prst="rect">
            <a:avLst/>
          </a:prstGeom>
          <a:noFill/>
        </p:spPr>
        <p:txBody>
          <a:bodyPr wrap="square" rtlCol="0">
            <a:spAutoFit/>
          </a:bodyPr>
          <a:lstStyle/>
          <a:p>
            <a:r>
              <a:rPr lang="es-ES" sz="3200" dirty="0">
                <a:latin typeface="Arial"/>
                <a:cs typeface="Arial"/>
              </a:rPr>
              <a:t>ALFRED BINET (1857-1911)</a:t>
            </a:r>
          </a:p>
          <a:p>
            <a:endParaRPr lang="es-ES" sz="1600" dirty="0">
              <a:latin typeface="Arial"/>
              <a:cs typeface="Arial"/>
            </a:endParaRPr>
          </a:p>
          <a:p>
            <a:r>
              <a:rPr lang="es-ES" sz="3200" dirty="0" err="1">
                <a:latin typeface="Arial"/>
                <a:cs typeface="Arial"/>
              </a:rPr>
              <a:t>Tests</a:t>
            </a:r>
            <a:r>
              <a:rPr lang="es-ES" sz="3200" dirty="0">
                <a:latin typeface="Arial"/>
                <a:cs typeface="Arial"/>
              </a:rPr>
              <a:t> de </a:t>
            </a:r>
            <a:r>
              <a:rPr lang="es-ES" sz="3200" dirty="0" err="1">
                <a:latin typeface="Arial"/>
                <a:cs typeface="Arial"/>
              </a:rPr>
              <a:t>Binet-Simon</a:t>
            </a:r>
            <a:r>
              <a:rPr lang="es-ES" sz="3200" dirty="0">
                <a:latin typeface="Arial"/>
                <a:cs typeface="Arial"/>
              </a:rPr>
              <a:t> </a:t>
            </a:r>
          </a:p>
          <a:p>
            <a:r>
              <a:rPr lang="es-ES" sz="3200" dirty="0">
                <a:latin typeface="Arial"/>
                <a:cs typeface="Arial"/>
              </a:rPr>
              <a:t>y Stanford-</a:t>
            </a:r>
            <a:r>
              <a:rPr lang="es-ES" sz="3200" dirty="0" err="1">
                <a:latin typeface="Arial"/>
                <a:cs typeface="Arial"/>
              </a:rPr>
              <a:t>Binet</a:t>
            </a:r>
            <a:r>
              <a:rPr lang="es-ES" sz="3200" dirty="0">
                <a:latin typeface="Arial"/>
                <a:cs typeface="Arial"/>
              </a:rPr>
              <a:t> </a:t>
            </a:r>
            <a:r>
              <a:rPr lang="es-ES" sz="2800" dirty="0">
                <a:latin typeface="Arial"/>
                <a:cs typeface="Arial"/>
              </a:rPr>
              <a:t>(TERMAN)</a:t>
            </a:r>
          </a:p>
        </p:txBody>
      </p:sp>
      <p:sp>
        <p:nvSpPr>
          <p:cNvPr id="5" name="CuadroTexto 4"/>
          <p:cNvSpPr txBox="1"/>
          <p:nvPr/>
        </p:nvSpPr>
        <p:spPr>
          <a:xfrm>
            <a:off x="2514600" y="4419600"/>
            <a:ext cx="1981200" cy="1692771"/>
          </a:xfrm>
          <a:prstGeom prst="rect">
            <a:avLst/>
          </a:prstGeom>
          <a:noFill/>
        </p:spPr>
        <p:txBody>
          <a:bodyPr wrap="square" rtlCol="0">
            <a:spAutoFit/>
          </a:bodyPr>
          <a:lstStyle/>
          <a:p>
            <a:pPr algn="ctr"/>
            <a:r>
              <a:rPr lang="es-ES" sz="2800" dirty="0">
                <a:latin typeface="Arial"/>
                <a:cs typeface="Arial"/>
              </a:rPr>
              <a:t>EM</a:t>
            </a:r>
          </a:p>
          <a:p>
            <a:pPr algn="ctr"/>
            <a:r>
              <a:rPr lang="es-ES" sz="2400" dirty="0">
                <a:latin typeface="Arial"/>
                <a:cs typeface="Arial"/>
              </a:rPr>
              <a:t>__________  </a:t>
            </a:r>
          </a:p>
          <a:p>
            <a:pPr algn="ctr"/>
            <a:endParaRPr lang="es-ES" sz="2400" dirty="0">
              <a:latin typeface="Arial"/>
              <a:cs typeface="Arial"/>
            </a:endParaRPr>
          </a:p>
          <a:p>
            <a:pPr algn="ctr"/>
            <a:r>
              <a:rPr lang="es-ES" sz="2800" dirty="0">
                <a:latin typeface="Arial"/>
                <a:cs typeface="Arial"/>
              </a:rPr>
              <a:t>EC</a:t>
            </a:r>
          </a:p>
        </p:txBody>
      </p:sp>
      <p:sp>
        <p:nvSpPr>
          <p:cNvPr id="6" name="CuadroTexto 5"/>
          <p:cNvSpPr txBox="1"/>
          <p:nvPr/>
        </p:nvSpPr>
        <p:spPr>
          <a:xfrm>
            <a:off x="4648200" y="4800600"/>
            <a:ext cx="2743200" cy="707886"/>
          </a:xfrm>
          <a:prstGeom prst="rect">
            <a:avLst/>
          </a:prstGeom>
          <a:noFill/>
        </p:spPr>
        <p:txBody>
          <a:bodyPr wrap="square" rtlCol="0">
            <a:spAutoFit/>
          </a:bodyPr>
          <a:lstStyle/>
          <a:p>
            <a:r>
              <a:rPr lang="es-ES" dirty="0">
                <a:latin typeface="Arial"/>
                <a:cs typeface="Arial"/>
              </a:rPr>
              <a:t>X </a:t>
            </a:r>
            <a:r>
              <a:rPr lang="es-ES" dirty="0"/>
              <a:t>      </a:t>
            </a:r>
            <a:r>
              <a:rPr lang="es-ES" sz="2400" dirty="0">
                <a:latin typeface="Arial"/>
                <a:cs typeface="Arial"/>
              </a:rPr>
              <a:t>100  =   </a:t>
            </a:r>
            <a:r>
              <a:rPr lang="es-ES" sz="4000" dirty="0">
                <a:latin typeface="Arial"/>
                <a:cs typeface="Arial"/>
              </a:rPr>
              <a:t>CI</a:t>
            </a:r>
          </a:p>
        </p:txBody>
      </p:sp>
      <p:sp>
        <p:nvSpPr>
          <p:cNvPr id="7" name="Marco 6"/>
          <p:cNvSpPr/>
          <p:nvPr/>
        </p:nvSpPr>
        <p:spPr>
          <a:xfrm>
            <a:off x="1676400" y="4191000"/>
            <a:ext cx="6248400" cy="2362200"/>
          </a:xfrm>
          <a:prstGeom prst="frame">
            <a:avLst>
              <a:gd name="adj1" fmla="val 553"/>
            </a:avLst>
          </a:prstGeom>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6418090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57200" y="1066800"/>
            <a:ext cx="8153400" cy="2862322"/>
          </a:xfrm>
          <a:prstGeom prst="rect">
            <a:avLst/>
          </a:prstGeom>
          <a:noFill/>
        </p:spPr>
        <p:txBody>
          <a:bodyPr wrap="square" rtlCol="0">
            <a:spAutoFit/>
          </a:bodyPr>
          <a:lstStyle/>
          <a:p>
            <a:pPr algn="ctr"/>
            <a:r>
              <a:rPr lang="es-ES" sz="6000" dirty="0">
                <a:solidFill>
                  <a:schemeClr val="accent5">
                    <a:lumMod val="60000"/>
                    <a:lumOff val="40000"/>
                  </a:schemeClr>
                </a:solidFill>
                <a:latin typeface="Arial"/>
                <a:cs typeface="Arial"/>
              </a:rPr>
              <a:t>COMPORTAMIENTO</a:t>
            </a:r>
          </a:p>
          <a:p>
            <a:pPr algn="ctr"/>
            <a:r>
              <a:rPr lang="es-ES" sz="6000" dirty="0">
                <a:solidFill>
                  <a:schemeClr val="accent5">
                    <a:lumMod val="60000"/>
                    <a:lumOff val="40000"/>
                  </a:schemeClr>
                </a:solidFill>
                <a:latin typeface="Arial"/>
                <a:cs typeface="Arial"/>
              </a:rPr>
              <a:t>(¿INTELIGENTE?)</a:t>
            </a:r>
          </a:p>
          <a:p>
            <a:pPr algn="ctr"/>
            <a:r>
              <a:rPr lang="es-ES" sz="6000" dirty="0">
                <a:solidFill>
                  <a:schemeClr val="accent5">
                    <a:lumMod val="60000"/>
                    <a:lumOff val="40000"/>
                  </a:schemeClr>
                </a:solidFill>
                <a:latin typeface="Arial"/>
                <a:cs typeface="Arial"/>
              </a:rPr>
              <a:t>ANIMAL </a:t>
            </a:r>
          </a:p>
        </p:txBody>
      </p:sp>
      <p:sp>
        <p:nvSpPr>
          <p:cNvPr id="4" name="CuadroTexto 3"/>
          <p:cNvSpPr txBox="1"/>
          <p:nvPr/>
        </p:nvSpPr>
        <p:spPr>
          <a:xfrm>
            <a:off x="914400" y="4572000"/>
            <a:ext cx="7620000" cy="1754327"/>
          </a:xfrm>
          <a:prstGeom prst="rect">
            <a:avLst/>
          </a:prstGeom>
          <a:noFill/>
        </p:spPr>
        <p:txBody>
          <a:bodyPr wrap="square" rtlCol="0">
            <a:spAutoFit/>
          </a:bodyPr>
          <a:lstStyle/>
          <a:p>
            <a:pPr algn="ctr"/>
            <a:r>
              <a:rPr lang="es-ES" sz="3600" dirty="0">
                <a:solidFill>
                  <a:schemeClr val="accent1">
                    <a:lumMod val="60000"/>
                    <a:lumOff val="40000"/>
                  </a:schemeClr>
                </a:solidFill>
                <a:latin typeface="Arial"/>
                <a:cs typeface="Arial"/>
              </a:rPr>
              <a:t>Empecemos por distinguir distintos </a:t>
            </a:r>
            <a:r>
              <a:rPr lang="es-ES" sz="3600" dirty="0">
                <a:solidFill>
                  <a:srgbClr val="FFC000"/>
                </a:solidFill>
                <a:latin typeface="Arial"/>
                <a:cs typeface="Arial"/>
              </a:rPr>
              <a:t>niveles de conducta </a:t>
            </a:r>
          </a:p>
          <a:p>
            <a:pPr algn="ctr"/>
            <a:r>
              <a:rPr lang="es-ES" sz="3600" dirty="0">
                <a:solidFill>
                  <a:srgbClr val="FFC000"/>
                </a:solidFill>
                <a:latin typeface="Arial"/>
                <a:cs typeface="Arial"/>
              </a:rPr>
              <a:t>en los seres vivos</a:t>
            </a:r>
          </a:p>
        </p:txBody>
      </p:sp>
    </p:spTree>
    <p:extLst>
      <p:ext uri="{BB962C8B-B14F-4D97-AF65-F5344CB8AC3E}">
        <p14:creationId xmlns:p14="http://schemas.microsoft.com/office/powerpoint/2010/main" val="1697048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8600" y="228600"/>
            <a:ext cx="8686800" cy="6201698"/>
          </a:xfrm>
          <a:prstGeom prst="rect">
            <a:avLst/>
          </a:prstGeom>
          <a:noFill/>
        </p:spPr>
        <p:txBody>
          <a:bodyPr wrap="square" rtlCol="0">
            <a:spAutoFit/>
          </a:bodyPr>
          <a:lstStyle/>
          <a:p>
            <a:endParaRPr lang="es-ES" dirty="0"/>
          </a:p>
          <a:p>
            <a:pPr algn="ctr"/>
            <a:r>
              <a:rPr lang="es-ES" sz="2400" b="1" dirty="0">
                <a:solidFill>
                  <a:srgbClr val="CCAF0A"/>
                </a:solidFill>
                <a:latin typeface="Arial"/>
                <a:cs typeface="Arial"/>
              </a:rPr>
              <a:t>TROPISMOS Y NASTIAS</a:t>
            </a:r>
          </a:p>
          <a:p>
            <a:endParaRPr lang="es-ES" sz="2400" dirty="0">
              <a:latin typeface="Arial"/>
              <a:cs typeface="Arial"/>
            </a:endParaRPr>
          </a:p>
          <a:p>
            <a:endParaRPr lang="es-ES" sz="2400" dirty="0">
              <a:latin typeface="Arial"/>
              <a:cs typeface="Arial"/>
            </a:endParaRPr>
          </a:p>
          <a:p>
            <a:endParaRPr lang="es-ES" sz="2400" dirty="0">
              <a:latin typeface="Arial"/>
              <a:cs typeface="Arial"/>
            </a:endParaRPr>
          </a:p>
          <a:p>
            <a:endParaRPr lang="es-ES" sz="2400" dirty="0">
              <a:latin typeface="Arial"/>
              <a:cs typeface="Arial"/>
            </a:endParaRPr>
          </a:p>
          <a:p>
            <a:endParaRPr lang="es-ES" sz="2400" dirty="0">
              <a:latin typeface="Arial"/>
              <a:cs typeface="Arial"/>
            </a:endParaRPr>
          </a:p>
          <a:p>
            <a:endParaRPr lang="es-ES" sz="2400" dirty="0">
              <a:latin typeface="Arial"/>
              <a:cs typeface="Arial"/>
            </a:endParaRPr>
          </a:p>
          <a:p>
            <a:endParaRPr lang="es-ES" sz="2400" dirty="0">
              <a:latin typeface="Arial"/>
              <a:cs typeface="Arial"/>
            </a:endParaRPr>
          </a:p>
          <a:p>
            <a:endParaRPr lang="es-ES" sz="2400" dirty="0">
              <a:latin typeface="Arial"/>
              <a:cs typeface="Arial"/>
            </a:endParaRPr>
          </a:p>
          <a:p>
            <a:r>
              <a:rPr lang="es-ES" sz="2400" dirty="0">
                <a:latin typeface="Arial"/>
                <a:cs typeface="Arial"/>
              </a:rPr>
              <a:t>     </a:t>
            </a:r>
          </a:p>
          <a:p>
            <a:r>
              <a:rPr lang="es-ES" sz="2400" dirty="0">
                <a:latin typeface="Arial"/>
                <a:cs typeface="Arial"/>
              </a:rPr>
              <a:t>    </a:t>
            </a:r>
            <a:r>
              <a:rPr lang="es-ES" sz="2300" dirty="0">
                <a:latin typeface="Arial"/>
                <a:cs typeface="Arial"/>
              </a:rPr>
              <a:t>Un </a:t>
            </a:r>
            <a:r>
              <a:rPr lang="es-ES" sz="2300" b="1" dirty="0">
                <a:solidFill>
                  <a:schemeClr val="accent2"/>
                </a:solidFill>
                <a:latin typeface="Arial"/>
                <a:cs typeface="Arial"/>
              </a:rPr>
              <a:t>tropismo</a:t>
            </a:r>
            <a:r>
              <a:rPr lang="es-ES" sz="2300" dirty="0">
                <a:latin typeface="Arial"/>
                <a:cs typeface="Arial"/>
              </a:rPr>
              <a:t> es un fenómeno biológico de </a:t>
            </a:r>
            <a:r>
              <a:rPr lang="es-ES" sz="2300" u="sng" dirty="0">
                <a:latin typeface="Arial"/>
                <a:cs typeface="Arial"/>
              </a:rPr>
              <a:t>crecimiento o cambio </a:t>
            </a:r>
            <a:r>
              <a:rPr lang="es-ES" sz="2300" i="1" u="sng" dirty="0">
                <a:latin typeface="Arial"/>
                <a:cs typeface="Arial"/>
              </a:rPr>
              <a:t>direccional permanente</a:t>
            </a:r>
            <a:r>
              <a:rPr lang="es-ES" sz="2300" dirty="0">
                <a:latin typeface="Arial"/>
                <a:cs typeface="Arial"/>
              </a:rPr>
              <a:t> de un organismo, normalmente una planta, como respuesta a un estímulo medioambiental. </a:t>
            </a:r>
          </a:p>
          <a:p>
            <a:r>
              <a:rPr lang="es-ES" sz="2300" dirty="0">
                <a:latin typeface="Arial"/>
                <a:cs typeface="Arial"/>
              </a:rPr>
              <a:t>     Los </a:t>
            </a:r>
            <a:r>
              <a:rPr lang="es-ES" sz="2300" dirty="0">
                <a:solidFill>
                  <a:srgbClr val="CCAF0A"/>
                </a:solidFill>
                <a:latin typeface="Arial"/>
                <a:cs typeface="Arial"/>
              </a:rPr>
              <a:t>tropismos</a:t>
            </a:r>
            <a:r>
              <a:rPr lang="es-ES" sz="2300" dirty="0">
                <a:latin typeface="Arial"/>
                <a:cs typeface="Arial"/>
              </a:rPr>
              <a:t> difieren de las </a:t>
            </a:r>
            <a:r>
              <a:rPr lang="es-ES" sz="2300" b="1" dirty="0">
                <a:solidFill>
                  <a:srgbClr val="CCAF0A"/>
                </a:solidFill>
                <a:latin typeface="Arial"/>
                <a:cs typeface="Arial"/>
              </a:rPr>
              <a:t>nastias</a:t>
            </a:r>
            <a:r>
              <a:rPr lang="es-ES" sz="2300" dirty="0">
                <a:latin typeface="Arial"/>
                <a:cs typeface="Arial"/>
              </a:rPr>
              <a:t> en que éstas no son respuestas permanentes sino temporales (reacciones ante la luz como abrirse o cerrarse los pétalos, etc.)</a:t>
            </a:r>
          </a:p>
        </p:txBody>
      </p:sp>
      <p:pic>
        <p:nvPicPr>
          <p:cNvPr id="3" name="Imagen 2"/>
          <p:cNvPicPr>
            <a:picLocks noChangeAspect="1"/>
          </p:cNvPicPr>
          <p:nvPr/>
        </p:nvPicPr>
        <p:blipFill>
          <a:blip r:embed="rId3"/>
          <a:stretch>
            <a:fillRect/>
          </a:stretch>
        </p:blipFill>
        <p:spPr>
          <a:xfrm>
            <a:off x="2667000" y="1219200"/>
            <a:ext cx="3733800" cy="2768138"/>
          </a:xfrm>
          <a:prstGeom prst="rect">
            <a:avLst/>
          </a:prstGeom>
        </p:spPr>
      </p:pic>
    </p:spTree>
    <p:extLst>
      <p:ext uri="{BB962C8B-B14F-4D97-AF65-F5344CB8AC3E}">
        <p14:creationId xmlns:p14="http://schemas.microsoft.com/office/powerpoint/2010/main" val="370731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dissolve">
                                      <p:cBhvr>
                                        <p:cTn id="7" dur="500"/>
                                        <p:tgtEl>
                                          <p:spTgt spid="2">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1" end="11"/>
                                            </p:txEl>
                                          </p:spTgt>
                                        </p:tgtEl>
                                        <p:attrNameLst>
                                          <p:attrName>style.visibility</p:attrName>
                                        </p:attrNameLst>
                                      </p:cBhvr>
                                      <p:to>
                                        <p:strVal val="visible"/>
                                      </p:to>
                                    </p:set>
                                    <p:animEffect transition="in" filter="dissolve">
                                      <p:cBhvr>
                                        <p:cTn id="12" dur="500"/>
                                        <p:tgtEl>
                                          <p:spTgt spid="2">
                                            <p:txEl>
                                              <p:pRg st="11" end="1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animEffect transition="in" filter="dissolve">
                                      <p:cBhvr>
                                        <p:cTn id="15" dur="500"/>
                                        <p:tgtEl>
                                          <p:spTgt spid="2">
                                            <p:txEl>
                                              <p:pRg st="12" end="1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lbum de fotografías clásico">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Álbum de fotografías clásico.potx</Template>
  <TotalTime>0</TotalTime>
  <Words>2036</Words>
  <Application>Microsoft Macintosh PowerPoint</Application>
  <PresentationFormat>Presentación en pantalla (4:3)</PresentationFormat>
  <Paragraphs>170</Paragraphs>
  <Slides>32</Slides>
  <Notes>9</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Arial</vt:lpstr>
      <vt:lpstr>Calibri</vt:lpstr>
      <vt:lpstr>Cambria</vt:lpstr>
      <vt:lpstr>Century Schoolbook</vt:lpstr>
      <vt:lpstr>Álbum de fotografías clásico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2020-06-05T11:17:08Z</dcterms:modified>
</cp:coreProperties>
</file>